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8"/>
  </p:notesMasterIdLst>
  <p:sldIdLst>
    <p:sldId id="256" r:id="rId2"/>
    <p:sldId id="272" r:id="rId3"/>
    <p:sldId id="383" r:id="rId4"/>
    <p:sldId id="418" r:id="rId5"/>
    <p:sldId id="275" r:id="rId6"/>
    <p:sldId id="319" r:id="rId7"/>
    <p:sldId id="400" r:id="rId8"/>
    <p:sldId id="401" r:id="rId9"/>
    <p:sldId id="450" r:id="rId10"/>
    <p:sldId id="403" r:id="rId11"/>
    <p:sldId id="405" r:id="rId12"/>
    <p:sldId id="392" r:id="rId13"/>
    <p:sldId id="404" r:id="rId14"/>
    <p:sldId id="454" r:id="rId15"/>
    <p:sldId id="419" r:id="rId16"/>
    <p:sldId id="455" r:id="rId17"/>
    <p:sldId id="415" r:id="rId18"/>
    <p:sldId id="456" r:id="rId19"/>
    <p:sldId id="413" r:id="rId20"/>
    <p:sldId id="463" r:id="rId21"/>
    <p:sldId id="420" r:id="rId22"/>
    <p:sldId id="411" r:id="rId23"/>
    <p:sldId id="421" r:id="rId24"/>
    <p:sldId id="458" r:id="rId25"/>
    <p:sldId id="409" r:id="rId26"/>
    <p:sldId id="465" r:id="rId27"/>
    <p:sldId id="428" r:id="rId28"/>
    <p:sldId id="470" r:id="rId29"/>
    <p:sldId id="474" r:id="rId30"/>
    <p:sldId id="471" r:id="rId31"/>
    <p:sldId id="473" r:id="rId32"/>
    <p:sldId id="445" r:id="rId33"/>
    <p:sldId id="453" r:id="rId34"/>
    <p:sldId id="434" r:id="rId35"/>
    <p:sldId id="438" r:id="rId36"/>
    <p:sldId id="466" r:id="rId37"/>
    <p:sldId id="444" r:id="rId38"/>
    <p:sldId id="461" r:id="rId39"/>
    <p:sldId id="436" r:id="rId40"/>
    <p:sldId id="432" r:id="rId41"/>
    <p:sldId id="452" r:id="rId42"/>
    <p:sldId id="442" r:id="rId43"/>
    <p:sldId id="427" r:id="rId44"/>
    <p:sldId id="366" r:id="rId45"/>
    <p:sldId id="446" r:id="rId46"/>
    <p:sldId id="447" r:id="rId47"/>
    <p:sldId id="448" r:id="rId48"/>
    <p:sldId id="335" r:id="rId49"/>
    <p:sldId id="440" r:id="rId50"/>
    <p:sldId id="394" r:id="rId51"/>
    <p:sldId id="397" r:id="rId52"/>
    <p:sldId id="406" r:id="rId53"/>
    <p:sldId id="368" r:id="rId54"/>
    <p:sldId id="451" r:id="rId55"/>
    <p:sldId id="467" r:id="rId56"/>
    <p:sldId id="469"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bright, Jon P. (GSFC-416.0)[COLUMBUS TECHNOLOGIES AND SERVICES INC]" initials="FJP(TASI" lastIdx="32" clrIdx="0">
    <p:extLst>
      <p:ext uri="{19B8F6BF-5375-455C-9EA6-DF929625EA0E}">
        <p15:presenceInfo xmlns:p15="http://schemas.microsoft.com/office/powerpoint/2012/main" userId="S-1-5-21-330711430-3775241029-4075259233-578260" providerId="AD"/>
      </p:ext>
    </p:extLst>
  </p:cmAuthor>
  <p:cmAuthor id="2" name="Juan Rodriguez" initials="JR" lastIdx="1" clrIdx="1">
    <p:extLst>
      <p:ext uri="{19B8F6BF-5375-455C-9EA6-DF929625EA0E}">
        <p15:presenceInfo xmlns:p15="http://schemas.microsoft.com/office/powerpoint/2012/main" userId="S-1-5-21-2352823706-2924403312-716997183-1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BD"/>
    <a:srgbClr val="C20EAD"/>
    <a:srgbClr val="D4511C"/>
    <a:srgbClr val="32BEB7"/>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7" autoAdjust="0"/>
    <p:restoredTop sz="90571" autoAdjust="0"/>
  </p:normalViewPr>
  <p:slideViewPr>
    <p:cSldViewPr snapToGrid="0" showGuides="1">
      <p:cViewPr varScale="1">
        <p:scale>
          <a:sx n="99" d="100"/>
          <a:sy n="99" d="100"/>
        </p:scale>
        <p:origin x="90" y="246"/>
      </p:cViewPr>
      <p:guideLst>
        <p:guide orient="horz" pos="3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6" rIns="93313"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3" tIns="46656" rIns="93313" bIns="46656" rtlCol="0"/>
          <a:lstStyle>
            <a:lvl1pPr algn="r">
              <a:defRPr sz="1200"/>
            </a:lvl1pPr>
          </a:lstStyle>
          <a:p>
            <a:fld id="{FA9EA010-A379-435B-8A27-4342493C9D8B}" type="datetimeFigureOut">
              <a:rPr lang="en-US" smtClean="0"/>
              <a:pPr/>
              <a:t>5/15/2019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13" tIns="46656" rIns="93313"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6" rIns="93313"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3" tIns="46656" rIns="93313" bIns="46656" rtlCol="0" anchor="b"/>
          <a:lstStyle>
            <a:lvl1pPr algn="r">
              <a:defRPr sz="1200"/>
            </a:lvl1pPr>
          </a:lstStyle>
          <a:p>
            <a:fld id="{07D85A49-F495-4469-B05B-74800E2130EA}" type="slidenum">
              <a:rPr lang="en-US" smtClean="0"/>
              <a:pPr/>
              <a:t>‹#›</a:t>
            </a:fld>
            <a:endParaRPr lang="en-US"/>
          </a:p>
        </p:txBody>
      </p:sp>
    </p:spTree>
    <p:extLst>
      <p:ext uri="{BB962C8B-B14F-4D97-AF65-F5344CB8AC3E}">
        <p14:creationId xmlns:p14="http://schemas.microsoft.com/office/powerpoint/2010/main" val="309393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a:t>
            </a:fld>
            <a:endParaRPr lang="en-US"/>
          </a:p>
        </p:txBody>
      </p:sp>
    </p:spTree>
    <p:extLst>
      <p:ext uri="{BB962C8B-B14F-4D97-AF65-F5344CB8AC3E}">
        <p14:creationId xmlns:p14="http://schemas.microsoft.com/office/powerpoint/2010/main" val="348704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10</a:t>
            </a:fld>
            <a:endParaRPr lang="en-US"/>
          </a:p>
        </p:txBody>
      </p:sp>
    </p:spTree>
    <p:extLst>
      <p:ext uri="{BB962C8B-B14F-4D97-AF65-F5344CB8AC3E}">
        <p14:creationId xmlns:p14="http://schemas.microsoft.com/office/powerpoint/2010/main" val="23265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11</a:t>
            </a:fld>
            <a:endParaRPr lang="en-US"/>
          </a:p>
        </p:txBody>
      </p:sp>
    </p:spTree>
    <p:extLst>
      <p:ext uri="{BB962C8B-B14F-4D97-AF65-F5344CB8AC3E}">
        <p14:creationId xmlns:p14="http://schemas.microsoft.com/office/powerpoint/2010/main" val="17671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12</a:t>
            </a:fld>
            <a:endParaRPr lang="en-US"/>
          </a:p>
        </p:txBody>
      </p:sp>
    </p:spTree>
    <p:extLst>
      <p:ext uri="{BB962C8B-B14F-4D97-AF65-F5344CB8AC3E}">
        <p14:creationId xmlns:p14="http://schemas.microsoft.com/office/powerpoint/2010/main" val="421506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13</a:t>
            </a:fld>
            <a:endParaRPr lang="en-US"/>
          </a:p>
        </p:txBody>
      </p:sp>
    </p:spTree>
    <p:extLst>
      <p:ext uri="{BB962C8B-B14F-4D97-AF65-F5344CB8AC3E}">
        <p14:creationId xmlns:p14="http://schemas.microsoft.com/office/powerpoint/2010/main" val="244159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B1 is considered truth because B2 is not centered properly at SURF.</a:t>
            </a:r>
          </a:p>
          <a:p>
            <a:r>
              <a:rPr lang="en-US" dirty="0" smtClean="0">
                <a:solidFill>
                  <a:srgbClr val="FF0000"/>
                </a:solidFill>
              </a:rPr>
              <a:t>B2</a:t>
            </a:r>
            <a:r>
              <a:rPr lang="en-US" baseline="0" dirty="0" smtClean="0">
                <a:solidFill>
                  <a:srgbClr val="FF0000"/>
                </a:solidFill>
              </a:rPr>
              <a:t> = 0.9475x B1 + 3e-8  before adjustment. Decreased the responsivity to make match.</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14</a:t>
            </a:fld>
            <a:endParaRPr lang="en-US"/>
          </a:p>
        </p:txBody>
      </p:sp>
    </p:spTree>
    <p:extLst>
      <p:ext uri="{BB962C8B-B14F-4D97-AF65-F5344CB8AC3E}">
        <p14:creationId xmlns:p14="http://schemas.microsoft.com/office/powerpoint/2010/main" val="275132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thrash!</a:t>
            </a:r>
          </a:p>
          <a:p>
            <a:r>
              <a:rPr lang="en-US" smtClean="0"/>
              <a:t>Same </a:t>
            </a:r>
            <a:r>
              <a:rPr lang="en-US" dirty="0" smtClean="0"/>
              <a:t>considerations</a:t>
            </a:r>
            <a:r>
              <a:rPr lang="en-US" baseline="0" dirty="0" smtClean="0"/>
              <a:t> for channel A except saturation</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15</a:t>
            </a:fld>
            <a:endParaRPr lang="en-US"/>
          </a:p>
        </p:txBody>
      </p:sp>
    </p:spTree>
    <p:extLst>
      <p:ext uri="{BB962C8B-B14F-4D97-AF65-F5344CB8AC3E}">
        <p14:creationId xmlns:p14="http://schemas.microsoft.com/office/powerpoint/2010/main" val="32433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agreement above</a:t>
            </a:r>
            <a:r>
              <a:rPr lang="en-US" baseline="0" dirty="0" smtClean="0"/>
              <a:t> 5 e -5</a:t>
            </a:r>
            <a:endParaRPr lang="en-US" dirty="0" smtClean="0"/>
          </a:p>
          <a:p>
            <a:r>
              <a:rPr lang="en-US" dirty="0" smtClean="0"/>
              <a:t>Same considerations</a:t>
            </a:r>
            <a:r>
              <a:rPr lang="en-US" baseline="0" dirty="0" smtClean="0"/>
              <a:t> for channel A except saturation</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16</a:t>
            </a:fld>
            <a:endParaRPr lang="en-US"/>
          </a:p>
        </p:txBody>
      </p:sp>
    </p:spTree>
    <p:extLst>
      <p:ext uri="{BB962C8B-B14F-4D97-AF65-F5344CB8AC3E}">
        <p14:creationId xmlns:p14="http://schemas.microsoft.com/office/powerpoint/2010/main" val="89342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A1 is considered truth because A2 is not centered properly at SURF.</a:t>
            </a:r>
          </a:p>
          <a:p>
            <a:r>
              <a:rPr lang="en-US" dirty="0" smtClean="0">
                <a:solidFill>
                  <a:srgbClr val="FF0000"/>
                </a:solidFill>
              </a:rPr>
              <a:t>A2</a:t>
            </a:r>
            <a:r>
              <a:rPr lang="en-US" baseline="0" dirty="0" smtClean="0">
                <a:solidFill>
                  <a:srgbClr val="FF0000"/>
                </a:solidFill>
              </a:rPr>
              <a:t> = 1.0209x A1 + 8e-8  before adjustment. So adjustment was a 2% increase in responsivity.</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17</a:t>
            </a:fld>
            <a:endParaRPr lang="en-US"/>
          </a:p>
        </p:txBody>
      </p:sp>
    </p:spTree>
    <p:extLst>
      <p:ext uri="{BB962C8B-B14F-4D97-AF65-F5344CB8AC3E}">
        <p14:creationId xmlns:p14="http://schemas.microsoft.com/office/powerpoint/2010/main" val="1403422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G17 saturation</a:t>
            </a:r>
            <a:r>
              <a:rPr lang="en-US" sz="1200" b="0" i="0" kern="1200" baseline="0" dirty="0" smtClean="0">
                <a:solidFill>
                  <a:schemeClr val="tx1"/>
                </a:solidFill>
                <a:effectLst/>
                <a:latin typeface="+mn-lt"/>
                <a:ea typeface="+mn-ea"/>
                <a:cs typeface="+mn-cs"/>
              </a:rPr>
              <a:t> of XRS-A </a:t>
            </a:r>
            <a:r>
              <a:rPr lang="en-US" sz="1200" b="0" i="0" kern="1200" dirty="0" smtClean="0">
                <a:solidFill>
                  <a:schemeClr val="tx1"/>
                </a:solidFill>
                <a:effectLst/>
                <a:latin typeface="+mn-lt"/>
                <a:ea typeface="+mn-ea"/>
                <a:cs typeface="+mn-cs"/>
              </a:rPr>
              <a:t>is around 9.2e-4 W/m^2. That’s probably close to the same number for all FMs.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18</a:t>
            </a:fld>
            <a:endParaRPr lang="en-US"/>
          </a:p>
        </p:txBody>
      </p:sp>
    </p:spTree>
    <p:extLst>
      <p:ext uri="{BB962C8B-B14F-4D97-AF65-F5344CB8AC3E}">
        <p14:creationId xmlns:p14="http://schemas.microsoft.com/office/powerpoint/2010/main" val="422201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19</a:t>
            </a:fld>
            <a:endParaRPr lang="en-US"/>
          </a:p>
        </p:txBody>
      </p:sp>
    </p:spTree>
    <p:extLst>
      <p:ext uri="{BB962C8B-B14F-4D97-AF65-F5344CB8AC3E}">
        <p14:creationId xmlns:p14="http://schemas.microsoft.com/office/powerpoint/2010/main" val="133335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a:t>
            </a:fld>
            <a:endParaRPr lang="en-US"/>
          </a:p>
        </p:txBody>
      </p:sp>
    </p:spTree>
    <p:extLst>
      <p:ext uri="{BB962C8B-B14F-4D97-AF65-F5344CB8AC3E}">
        <p14:creationId xmlns:p14="http://schemas.microsoft.com/office/powerpoint/2010/main" val="21109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There has not been much solar activity since GOES-17 launch.</a:t>
            </a:r>
          </a:p>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20</a:t>
            </a:fld>
            <a:endParaRPr lang="en-US"/>
          </a:p>
        </p:txBody>
      </p:sp>
    </p:spTree>
    <p:extLst>
      <p:ext uri="{BB962C8B-B14F-4D97-AF65-F5344CB8AC3E}">
        <p14:creationId xmlns:p14="http://schemas.microsoft.com/office/powerpoint/2010/main" val="268513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21</a:t>
            </a:fld>
            <a:endParaRPr lang="en-US"/>
          </a:p>
        </p:txBody>
      </p:sp>
    </p:spTree>
    <p:extLst>
      <p:ext uri="{BB962C8B-B14F-4D97-AF65-F5344CB8AC3E}">
        <p14:creationId xmlns:p14="http://schemas.microsoft.com/office/powerpoint/2010/main" val="3514366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22</a:t>
            </a:fld>
            <a:endParaRPr lang="en-US"/>
          </a:p>
        </p:txBody>
      </p:sp>
    </p:spTree>
    <p:extLst>
      <p:ext uri="{BB962C8B-B14F-4D97-AF65-F5344CB8AC3E}">
        <p14:creationId xmlns:p14="http://schemas.microsoft.com/office/powerpoint/2010/main" val="1858506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23</a:t>
            </a:fld>
            <a:endParaRPr lang="en-US"/>
          </a:p>
        </p:txBody>
      </p:sp>
    </p:spTree>
    <p:extLst>
      <p:ext uri="{BB962C8B-B14F-4D97-AF65-F5344CB8AC3E}">
        <p14:creationId xmlns:p14="http://schemas.microsoft.com/office/powerpoint/2010/main" val="313936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RHESSI: LEO, launched in 2002; X-ray imager; </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24</a:t>
            </a:fld>
            <a:endParaRPr lang="en-US"/>
          </a:p>
        </p:txBody>
      </p:sp>
    </p:spTree>
    <p:extLst>
      <p:ext uri="{BB962C8B-B14F-4D97-AF65-F5344CB8AC3E}">
        <p14:creationId xmlns:p14="http://schemas.microsoft.com/office/powerpoint/2010/main" val="3487588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25</a:t>
            </a:fld>
            <a:endParaRPr lang="en-US"/>
          </a:p>
        </p:txBody>
      </p:sp>
    </p:spTree>
    <p:extLst>
      <p:ext uri="{BB962C8B-B14F-4D97-AF65-F5344CB8AC3E}">
        <p14:creationId xmlns:p14="http://schemas.microsoft.com/office/powerpoint/2010/main" val="3768502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doy</a:t>
            </a:r>
            <a:r>
              <a:rPr lang="en-US" dirty="0" smtClean="0"/>
              <a:t> 83 = March 24</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26</a:t>
            </a:fld>
            <a:endParaRPr lang="en-US"/>
          </a:p>
        </p:txBody>
      </p:sp>
    </p:spTree>
    <p:extLst>
      <p:ext uri="{BB962C8B-B14F-4D97-AF65-F5344CB8AC3E}">
        <p14:creationId xmlns:p14="http://schemas.microsoft.com/office/powerpoint/2010/main" val="319656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27</a:t>
            </a:fld>
            <a:endParaRPr lang="en-US"/>
          </a:p>
        </p:txBody>
      </p:sp>
    </p:spTree>
    <p:extLst>
      <p:ext uri="{BB962C8B-B14F-4D97-AF65-F5344CB8AC3E}">
        <p14:creationId xmlns:p14="http://schemas.microsoft.com/office/powerpoint/2010/main" val="980708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28</a:t>
            </a:fld>
            <a:endParaRPr lang="en-US"/>
          </a:p>
        </p:txBody>
      </p:sp>
    </p:spTree>
    <p:extLst>
      <p:ext uri="{BB962C8B-B14F-4D97-AF65-F5344CB8AC3E}">
        <p14:creationId xmlns:p14="http://schemas.microsoft.com/office/powerpoint/2010/main" val="331352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29</a:t>
            </a:fld>
            <a:endParaRPr lang="en-US"/>
          </a:p>
        </p:txBody>
      </p:sp>
    </p:spTree>
    <p:extLst>
      <p:ext uri="{BB962C8B-B14F-4D97-AF65-F5344CB8AC3E}">
        <p14:creationId xmlns:p14="http://schemas.microsoft.com/office/powerpoint/2010/main" val="53504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PASS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a:t>
            </a:fld>
            <a:endParaRPr lang="en-US"/>
          </a:p>
        </p:txBody>
      </p:sp>
    </p:spTree>
    <p:extLst>
      <p:ext uri="{BB962C8B-B14F-4D97-AF65-F5344CB8AC3E}">
        <p14:creationId xmlns:p14="http://schemas.microsoft.com/office/powerpoint/2010/main" val="3175229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30</a:t>
            </a:fld>
            <a:endParaRPr lang="en-US"/>
          </a:p>
        </p:txBody>
      </p:sp>
    </p:spTree>
    <p:extLst>
      <p:ext uri="{BB962C8B-B14F-4D97-AF65-F5344CB8AC3E}">
        <p14:creationId xmlns:p14="http://schemas.microsoft.com/office/powerpoint/2010/main" val="239947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31</a:t>
            </a:fld>
            <a:endParaRPr lang="en-US"/>
          </a:p>
        </p:txBody>
      </p:sp>
    </p:spTree>
    <p:extLst>
      <p:ext uri="{BB962C8B-B14F-4D97-AF65-F5344CB8AC3E}">
        <p14:creationId xmlns:p14="http://schemas.microsoft.com/office/powerpoint/2010/main" val="337279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offs in points are: A1=2000,</a:t>
            </a:r>
            <a:r>
              <a:rPr lang="en-US" baseline="0" dirty="0" smtClean="0"/>
              <a:t> A2=1500, </a:t>
            </a:r>
            <a:r>
              <a:rPr lang="en-US" dirty="0" smtClean="0"/>
              <a:t>B1=2000,</a:t>
            </a:r>
            <a:r>
              <a:rPr lang="en-US" baseline="0" dirty="0" smtClean="0"/>
              <a:t> B2 =1000 with a Butterworth filter.</a:t>
            </a:r>
          </a:p>
          <a:p>
            <a:r>
              <a:rPr lang="en-US" baseline="0" dirty="0" smtClean="0"/>
              <a:t>Simplistic math:</a:t>
            </a:r>
          </a:p>
          <a:p>
            <a:r>
              <a:rPr lang="en-US" sz="1200" b="0" i="0" kern="1200" dirty="0" smtClean="0">
                <a:solidFill>
                  <a:schemeClr val="tx1"/>
                </a:solidFill>
                <a:effectLst/>
                <a:latin typeface="+mn-lt"/>
                <a:ea typeface="+mn-ea"/>
                <a:cs typeface="+mn-cs"/>
              </a:rPr>
              <a:t>I think that answers by question -- the filter edge is at about 4000, 4500 or 5000 out of 86400,.</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Considering a</a:t>
            </a:r>
            <a:r>
              <a:rPr lang="en-US" sz="1200" b="0" i="0" kern="1200" baseline="0" dirty="0" smtClean="0">
                <a:solidFill>
                  <a:schemeClr val="tx1"/>
                </a:solidFill>
                <a:effectLst/>
                <a:latin typeface="+mn-lt"/>
                <a:ea typeface="+mn-ea"/>
                <a:cs typeface="+mn-cs"/>
              </a:rPr>
              <a:t> 2000</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pt</a:t>
            </a:r>
            <a:r>
              <a:rPr lang="en-US" sz="1200" b="0" i="0" kern="1200" dirty="0" smtClean="0">
                <a:solidFill>
                  <a:schemeClr val="tx1"/>
                </a:solidFill>
                <a:effectLst/>
                <a:latin typeface="+mn-lt"/>
                <a:ea typeface="+mn-ea"/>
                <a:cs typeface="+mn-cs"/>
              </a:rPr>
              <a:t> filters...</a:t>
            </a:r>
          </a:p>
          <a:p>
            <a:r>
              <a:rPr lang="en-US" sz="1200" b="0" i="0" kern="1200" dirty="0" smtClean="0">
                <a:solidFill>
                  <a:schemeClr val="tx1"/>
                </a:solidFill>
                <a:effectLst/>
                <a:latin typeface="+mn-lt"/>
                <a:ea typeface="+mn-ea"/>
                <a:cs typeface="+mn-cs"/>
              </a:rPr>
              <a:t>2000/86400 pts/day * 24 h/day * 60 mins/day = 33 mins</a:t>
            </a:r>
          </a:p>
          <a:p>
            <a:r>
              <a:rPr lang="en-US" sz="1200" b="0" i="0" kern="1200" dirty="0" smtClean="0">
                <a:solidFill>
                  <a:schemeClr val="tx1"/>
                </a:solidFill>
                <a:effectLst/>
                <a:latin typeface="+mn-lt"/>
                <a:ea typeface="+mn-ea"/>
                <a:cs typeface="+mn-cs"/>
              </a:rPr>
              <a:t>If max frequencies are twice this, then variability on a time scale of slower than 15 minutes is filtered out.</a:t>
            </a:r>
          </a:p>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35</a:t>
            </a:fld>
            <a:endParaRPr lang="en-US"/>
          </a:p>
        </p:txBody>
      </p:sp>
    </p:spTree>
    <p:extLst>
      <p:ext uri="{BB962C8B-B14F-4D97-AF65-F5344CB8AC3E}">
        <p14:creationId xmlns:p14="http://schemas.microsoft.com/office/powerpoint/2010/main" val="187002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flares of 2018/148 seem to have a time</a:t>
            </a:r>
            <a:r>
              <a:rPr lang="en-US" sz="1200" b="0" i="0" kern="1200" baseline="0" dirty="0" smtClean="0">
                <a:solidFill>
                  <a:schemeClr val="tx1"/>
                </a:solidFill>
                <a:effectLst/>
                <a:latin typeface="+mn-lt"/>
                <a:ea typeface="+mn-ea"/>
                <a:cs typeface="+mn-cs"/>
              </a:rPr>
              <a:t> shift between GOES-17 and GOES-15 and so were removed.</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37</a:t>
            </a:fld>
            <a:endParaRPr lang="en-US"/>
          </a:p>
        </p:txBody>
      </p:sp>
    </p:spTree>
    <p:extLst>
      <p:ext uri="{BB962C8B-B14F-4D97-AF65-F5344CB8AC3E}">
        <p14:creationId xmlns:p14="http://schemas.microsoft.com/office/powerpoint/2010/main" val="489594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RHESSI: LEO, launched in 2002; X-ray imager; </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38</a:t>
            </a:fld>
            <a:endParaRPr lang="en-US"/>
          </a:p>
        </p:txBody>
      </p:sp>
    </p:spTree>
    <p:extLst>
      <p:ext uri="{BB962C8B-B14F-4D97-AF65-F5344CB8AC3E}">
        <p14:creationId xmlns:p14="http://schemas.microsoft.com/office/powerpoint/2010/main" val="1293276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85A49-F495-4469-B05B-74800E2130EA}" type="slidenum">
              <a:rPr lang="en-US" smtClean="0"/>
              <a:pPr/>
              <a:t>40</a:t>
            </a:fld>
            <a:endParaRPr lang="en-US"/>
          </a:p>
        </p:txBody>
      </p:sp>
    </p:spTree>
    <p:extLst>
      <p:ext uri="{BB962C8B-B14F-4D97-AF65-F5344CB8AC3E}">
        <p14:creationId xmlns:p14="http://schemas.microsoft.com/office/powerpoint/2010/main" val="300875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41</a:t>
            </a:fld>
            <a:endParaRPr lang="en-US"/>
          </a:p>
        </p:txBody>
      </p:sp>
    </p:spTree>
    <p:extLst>
      <p:ext uri="{BB962C8B-B14F-4D97-AF65-F5344CB8AC3E}">
        <p14:creationId xmlns:p14="http://schemas.microsoft.com/office/powerpoint/2010/main" val="1849733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43</a:t>
            </a:fld>
            <a:endParaRPr lang="en-US"/>
          </a:p>
        </p:txBody>
      </p:sp>
    </p:spTree>
    <p:extLst>
      <p:ext uri="{BB962C8B-B14F-4D97-AF65-F5344CB8AC3E}">
        <p14:creationId xmlns:p14="http://schemas.microsoft.com/office/powerpoint/2010/main" val="3740601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45</a:t>
            </a:fld>
            <a:endParaRPr lang="en-US"/>
          </a:p>
        </p:txBody>
      </p:sp>
    </p:spTree>
    <p:extLst>
      <p:ext uri="{BB962C8B-B14F-4D97-AF65-F5344CB8AC3E}">
        <p14:creationId xmlns:p14="http://schemas.microsoft.com/office/powerpoint/2010/main" val="900600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46</a:t>
            </a:fld>
            <a:endParaRPr lang="en-US"/>
          </a:p>
        </p:txBody>
      </p:sp>
    </p:spTree>
    <p:extLst>
      <p:ext uri="{BB962C8B-B14F-4D97-AF65-F5344CB8AC3E}">
        <p14:creationId xmlns:p14="http://schemas.microsoft.com/office/powerpoint/2010/main" val="420070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a:t>
            </a:fld>
            <a:endParaRPr lang="en-US"/>
          </a:p>
        </p:txBody>
      </p:sp>
    </p:spTree>
    <p:extLst>
      <p:ext uri="{BB962C8B-B14F-4D97-AF65-F5344CB8AC3E}">
        <p14:creationId xmlns:p14="http://schemas.microsoft.com/office/powerpoint/2010/main" val="973311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47</a:t>
            </a:fld>
            <a:endParaRPr lang="en-US"/>
          </a:p>
        </p:txBody>
      </p:sp>
    </p:spTree>
    <p:extLst>
      <p:ext uri="{BB962C8B-B14F-4D97-AF65-F5344CB8AC3E}">
        <p14:creationId xmlns:p14="http://schemas.microsoft.com/office/powerpoint/2010/main" val="3556024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48</a:t>
            </a:fld>
            <a:endParaRPr lang="en-US"/>
          </a:p>
        </p:txBody>
      </p:sp>
    </p:spTree>
    <p:extLst>
      <p:ext uri="{BB962C8B-B14F-4D97-AF65-F5344CB8AC3E}">
        <p14:creationId xmlns:p14="http://schemas.microsoft.com/office/powerpoint/2010/main" val="273454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for some flares! SEP events.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50</a:t>
            </a:fld>
            <a:endParaRPr lang="en-US"/>
          </a:p>
        </p:txBody>
      </p:sp>
    </p:spTree>
    <p:extLst>
      <p:ext uri="{BB962C8B-B14F-4D97-AF65-F5344CB8AC3E}">
        <p14:creationId xmlns:p14="http://schemas.microsoft.com/office/powerpoint/2010/main" val="1652893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51</a:t>
            </a:fld>
            <a:endParaRPr lang="en-US"/>
          </a:p>
        </p:txBody>
      </p:sp>
    </p:spTree>
    <p:extLst>
      <p:ext uri="{BB962C8B-B14F-4D97-AF65-F5344CB8AC3E}">
        <p14:creationId xmlns:p14="http://schemas.microsoft.com/office/powerpoint/2010/main" val="21434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how</a:t>
            </a:r>
            <a:r>
              <a:rPr lang="en-US" baseline="0" dirty="0" smtClean="0"/>
              <a:t> long measured</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5</a:t>
            </a:fld>
            <a:endParaRPr lang="en-US"/>
          </a:p>
        </p:txBody>
      </p:sp>
    </p:spTree>
    <p:extLst>
      <p:ext uri="{BB962C8B-B14F-4D97-AF65-F5344CB8AC3E}">
        <p14:creationId xmlns:p14="http://schemas.microsoft.com/office/powerpoint/2010/main" val="283314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scaled to match previous XRS bandpasses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6</a:t>
            </a:fld>
            <a:endParaRPr lang="en-US"/>
          </a:p>
        </p:txBody>
      </p:sp>
    </p:spTree>
    <p:extLst>
      <p:ext uri="{BB962C8B-B14F-4D97-AF65-F5344CB8AC3E}">
        <p14:creationId xmlns:p14="http://schemas.microsoft.com/office/powerpoint/2010/main" val="68234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GOES-17 at/below R1, GOES-16 at R3</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7</a:t>
            </a:fld>
            <a:endParaRPr lang="en-US"/>
          </a:p>
        </p:txBody>
      </p:sp>
    </p:spTree>
    <p:extLst>
      <p:ext uri="{BB962C8B-B14F-4D97-AF65-F5344CB8AC3E}">
        <p14:creationId xmlns:p14="http://schemas.microsoft.com/office/powerpoint/2010/main" val="347206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8</a:t>
            </a:fld>
            <a:endParaRPr lang="en-US"/>
          </a:p>
        </p:txBody>
      </p:sp>
    </p:spTree>
    <p:extLst>
      <p:ext uri="{BB962C8B-B14F-4D97-AF65-F5344CB8AC3E}">
        <p14:creationId xmlns:p14="http://schemas.microsoft.com/office/powerpoint/2010/main" val="352987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9</a:t>
            </a:fld>
            <a:endParaRPr lang="en-US"/>
          </a:p>
        </p:txBody>
      </p:sp>
    </p:spTree>
    <p:extLst>
      <p:ext uri="{BB962C8B-B14F-4D97-AF65-F5344CB8AC3E}">
        <p14:creationId xmlns:p14="http://schemas.microsoft.com/office/powerpoint/2010/main" val="213106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227582AF-D23F-4629-87A8-4BE406BB42BA}" type="datetime1">
              <a:rPr lang="en-US" altLang="en-US" smtClean="0"/>
              <a:pPr/>
              <a:t>5/15/2019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pPr/>
              <a:t>‹#›</a:t>
            </a:fld>
            <a:endParaRPr lang="en-US" altLang="en-US"/>
          </a:p>
        </p:txBody>
      </p:sp>
    </p:spTree>
    <p:extLst>
      <p:ext uri="{BB962C8B-B14F-4D97-AF65-F5344CB8AC3E}">
        <p14:creationId xmlns:p14="http://schemas.microsoft.com/office/powerpoint/2010/main" val="2226124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fld id="{171357AB-AA68-441F-A967-C1A715515460}" type="datetime1">
              <a:rPr lang="en-US" altLang="en-US" smtClean="0"/>
              <a:pPr/>
              <a:t>5/15/2019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a:p>
        </p:txBody>
      </p:sp>
    </p:spTree>
    <p:extLst>
      <p:ext uri="{BB962C8B-B14F-4D97-AF65-F5344CB8AC3E}">
        <p14:creationId xmlns:p14="http://schemas.microsoft.com/office/powerpoint/2010/main" val="2287504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fld id="{E830F9AD-B0CA-47A0-A405-A9EABD5BF0AA}" type="datetime1">
              <a:rPr lang="en-US" altLang="en-US" smtClean="0"/>
              <a:pPr/>
              <a:t>5/15/2019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pPr/>
              <a:t>‹#›</a:t>
            </a:fld>
            <a:endParaRPr lang="en-US" altLang="en-US"/>
          </a:p>
        </p:txBody>
      </p:sp>
    </p:spTree>
    <p:extLst>
      <p:ext uri="{BB962C8B-B14F-4D97-AF65-F5344CB8AC3E}">
        <p14:creationId xmlns:p14="http://schemas.microsoft.com/office/powerpoint/2010/main" val="13416514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smtClean="0"/>
              <a:t>27 June 2018</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a:p>
        </p:txBody>
      </p:sp>
    </p:spTree>
    <p:extLst>
      <p:ext uri="{BB962C8B-B14F-4D97-AF65-F5344CB8AC3E}">
        <p14:creationId xmlns:p14="http://schemas.microsoft.com/office/powerpoint/2010/main" val="4162146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40000">
              <a:schemeClr val="bg2"/>
            </a:gs>
            <a:gs pos="100000">
              <a:schemeClr val="bg2">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tx1"/>
                </a:solidFill>
              </a:defRPr>
            </a:lvl1pPr>
          </a:lstStyle>
          <a:p>
            <a:pPr>
              <a:defRPr/>
            </a:pPr>
            <a:r>
              <a:rPr lang="en-US" altLang="en-US" dirty="0" smtClean="0"/>
              <a:t>27 June 2018</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9D60F4D7-1FAC-41F5-8B13-40B192A29539}" type="slidenum">
              <a:rPr lang="en-US" altLang="en-US" smtClean="0"/>
              <a:pPr/>
              <a:t>‹#›</a:t>
            </a:fld>
            <a:endParaRPr lang="en-US" altLang="en-US" dirty="0"/>
          </a:p>
        </p:txBody>
      </p:sp>
    </p:spTree>
    <p:extLst>
      <p:ext uri="{BB962C8B-B14F-4D97-AF65-F5344CB8AC3E}">
        <p14:creationId xmlns:p14="http://schemas.microsoft.com/office/powerpoint/2010/main" val="70036484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70" r:id="rId4"/>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275" y="1134208"/>
            <a:ext cx="8196525" cy="4745396"/>
          </a:xfrm>
        </p:spPr>
        <p:txBody>
          <a:bodyPr/>
          <a:lstStyle/>
          <a:p>
            <a:r>
              <a:rPr lang="en-US" sz="2400" dirty="0">
                <a:solidFill>
                  <a:prstClr val="white"/>
                </a:solidFill>
                <a:cs typeface="+mj-cs"/>
              </a:rPr>
              <a:t>Peer Stakeholder-Product Validation Review (PS-PVR) </a:t>
            </a:r>
            <a:r>
              <a:rPr lang="en-US" sz="2400" dirty="0" smtClean="0">
                <a:solidFill>
                  <a:prstClr val="white"/>
                </a:solidFill>
                <a:cs typeface="+mj-cs"/>
              </a:rPr>
              <a:t>for</a:t>
            </a:r>
          </a:p>
          <a:p>
            <a:r>
              <a:rPr lang="en-US" sz="4000" dirty="0" smtClean="0"/>
              <a:t>GOES-17 </a:t>
            </a:r>
            <a:r>
              <a:rPr lang="en-US" sz="4000" dirty="0"/>
              <a:t>EXIS </a:t>
            </a:r>
            <a:r>
              <a:rPr lang="en-US" sz="4000" dirty="0" smtClean="0"/>
              <a:t>XRS</a:t>
            </a:r>
          </a:p>
          <a:p>
            <a:r>
              <a:rPr lang="en-US" sz="4000" dirty="0"/>
              <a:t> </a:t>
            </a:r>
            <a:r>
              <a:rPr lang="en-US" sz="4000" dirty="0" smtClean="0"/>
              <a:t>L1b Provisional Maturity</a:t>
            </a:r>
          </a:p>
          <a:p>
            <a:endParaRPr lang="en-US" sz="2800" dirty="0" smtClean="0"/>
          </a:p>
          <a:p>
            <a:r>
              <a:rPr lang="en-US" sz="2400" dirty="0" smtClean="0">
                <a:solidFill>
                  <a:schemeClr val="tx1"/>
                </a:solidFill>
              </a:rPr>
              <a:t>presented: 24 April 2019</a:t>
            </a:r>
          </a:p>
          <a:p>
            <a:r>
              <a:rPr lang="en-US" sz="2400" dirty="0" smtClean="0">
                <a:solidFill>
                  <a:schemeClr val="tx1"/>
                </a:solidFill>
              </a:rPr>
              <a:t>revised</a:t>
            </a:r>
            <a:r>
              <a:rPr lang="en-US" sz="2400" smtClean="0">
                <a:solidFill>
                  <a:schemeClr val="tx1"/>
                </a:solidFill>
              </a:rPr>
              <a:t>: </a:t>
            </a:r>
            <a:r>
              <a:rPr lang="en-US" sz="2400" smtClean="0">
                <a:solidFill>
                  <a:schemeClr val="tx1"/>
                </a:solidFill>
              </a:rPr>
              <a:t>15 </a:t>
            </a:r>
            <a:r>
              <a:rPr lang="en-US" sz="2400" dirty="0" smtClean="0">
                <a:solidFill>
                  <a:schemeClr val="tx1"/>
                </a:solidFill>
              </a:rPr>
              <a:t>May 2019</a:t>
            </a:r>
            <a:endParaRPr lang="en-US" sz="1400" dirty="0" smtClean="0">
              <a:solidFill>
                <a:schemeClr val="tx1"/>
              </a:solidFill>
            </a:endParaRPr>
          </a:p>
          <a:p>
            <a:endParaRPr lang="en-US" sz="1400" dirty="0" smtClean="0">
              <a:solidFill>
                <a:schemeClr val="tx1"/>
              </a:solidFill>
            </a:endParaRPr>
          </a:p>
          <a:p>
            <a:pPr algn="l"/>
            <a:r>
              <a:rPr lang="en-US" sz="2000" dirty="0" smtClean="0">
                <a:solidFill>
                  <a:schemeClr val="tx1"/>
                </a:solidFill>
              </a:rPr>
              <a:t>Presenter: Janet Machol  -  NOAA </a:t>
            </a:r>
            <a:r>
              <a:rPr lang="en-US" sz="2000" dirty="0">
                <a:solidFill>
                  <a:schemeClr val="tx1"/>
                </a:solidFill>
              </a:rPr>
              <a:t>NCEI and </a:t>
            </a:r>
            <a:r>
              <a:rPr lang="en-US" sz="2000" dirty="0" smtClean="0">
                <a:solidFill>
                  <a:schemeClr val="tx1"/>
                </a:solidFill>
              </a:rPr>
              <a:t>U. Colorado CIRES</a:t>
            </a:r>
            <a:r>
              <a:rPr lang="en-US" sz="1800" dirty="0" smtClean="0">
                <a:solidFill>
                  <a:schemeClr val="tx1"/>
                </a:solidFill>
              </a:rPr>
              <a:t> </a:t>
            </a:r>
          </a:p>
          <a:p>
            <a:pPr algn="l">
              <a:spcBef>
                <a:spcPts val="0"/>
              </a:spcBef>
            </a:pPr>
            <a:endParaRPr lang="en-US" sz="1800" dirty="0" smtClean="0">
              <a:solidFill>
                <a:schemeClr val="tx1"/>
              </a:solidFill>
            </a:endParaRPr>
          </a:p>
          <a:p>
            <a:pPr algn="l">
              <a:spcBef>
                <a:spcPts val="0"/>
              </a:spcBef>
            </a:pPr>
            <a:r>
              <a:rPr lang="en-US" sz="1800" dirty="0" smtClean="0">
                <a:solidFill>
                  <a:schemeClr val="tx1"/>
                </a:solidFill>
              </a:rPr>
              <a:t>Contributors: </a:t>
            </a:r>
          </a:p>
          <a:p>
            <a:pPr algn="l">
              <a:spcBef>
                <a:spcPts val="0"/>
              </a:spcBef>
            </a:pPr>
            <a:r>
              <a:rPr lang="en-US" sz="1800" dirty="0" smtClean="0">
                <a:solidFill>
                  <a:schemeClr val="tx1"/>
                </a:solidFill>
              </a:rPr>
              <a:t>   	U. of Colorado LASP:	F</a:t>
            </a:r>
            <a:r>
              <a:rPr lang="en-US" sz="1800" dirty="0">
                <a:solidFill>
                  <a:schemeClr val="tx1"/>
                </a:solidFill>
              </a:rPr>
              <a:t>. </a:t>
            </a:r>
            <a:r>
              <a:rPr lang="en-US" sz="1800" dirty="0" smtClean="0">
                <a:solidFill>
                  <a:schemeClr val="tx1"/>
                </a:solidFill>
              </a:rPr>
              <a:t>Eparvier</a:t>
            </a:r>
            <a:r>
              <a:rPr lang="en-US" sz="1800" i="1" dirty="0">
                <a:solidFill>
                  <a:schemeClr val="tx1"/>
                </a:solidFill>
              </a:rPr>
              <a:t>, </a:t>
            </a:r>
            <a:r>
              <a:rPr lang="en-US" sz="1800" dirty="0">
                <a:solidFill>
                  <a:schemeClr val="tx1"/>
                </a:solidFill>
              </a:rPr>
              <a:t>D. Woodraska</a:t>
            </a:r>
            <a:r>
              <a:rPr lang="en-US" sz="1800" dirty="0" smtClean="0">
                <a:solidFill>
                  <a:schemeClr val="tx1"/>
                </a:solidFill>
              </a:rPr>
              <a:t>, T</a:t>
            </a:r>
            <a:r>
              <a:rPr lang="en-US" sz="1800" dirty="0">
                <a:solidFill>
                  <a:schemeClr val="tx1"/>
                </a:solidFill>
              </a:rPr>
              <a:t>. </a:t>
            </a:r>
            <a:r>
              <a:rPr lang="en-US" sz="1800" dirty="0" smtClean="0">
                <a:solidFill>
                  <a:schemeClr val="tx1"/>
                </a:solidFill>
              </a:rPr>
              <a:t>Eden, </a:t>
            </a:r>
            <a:r>
              <a:rPr lang="en-US" sz="1800" dirty="0">
                <a:solidFill>
                  <a:schemeClr val="tx1"/>
                </a:solidFill>
              </a:rPr>
              <a:t>S. Mueller, </a:t>
            </a:r>
            <a:endParaRPr lang="en-US" sz="1800" dirty="0" smtClean="0">
              <a:solidFill>
                <a:schemeClr val="tx1"/>
              </a:solidFill>
            </a:endParaRPr>
          </a:p>
          <a:p>
            <a:pPr algn="l">
              <a:spcBef>
                <a:spcPts val="0"/>
              </a:spcBef>
            </a:pPr>
            <a:r>
              <a:rPr lang="en-US" sz="1800" dirty="0">
                <a:solidFill>
                  <a:schemeClr val="tx1"/>
                </a:solidFill>
              </a:rPr>
              <a:t> </a:t>
            </a:r>
            <a:r>
              <a:rPr lang="en-US" sz="1800" dirty="0" smtClean="0">
                <a:solidFill>
                  <a:schemeClr val="tx1"/>
                </a:solidFill>
              </a:rPr>
              <a:t>       		 				R. </a:t>
            </a:r>
            <a:r>
              <a:rPr lang="en-US" sz="1800" dirty="0" err="1" smtClean="0">
                <a:solidFill>
                  <a:schemeClr val="tx1"/>
                </a:solidFill>
              </a:rPr>
              <a:t>Meisner</a:t>
            </a:r>
            <a:r>
              <a:rPr lang="en-US" sz="1800" dirty="0" smtClean="0">
                <a:solidFill>
                  <a:schemeClr val="tx1"/>
                </a:solidFill>
              </a:rPr>
              <a:t>, M. Snow, A. Jones, T. </a:t>
            </a:r>
            <a:r>
              <a:rPr lang="en-US" sz="1800" dirty="0">
                <a:solidFill>
                  <a:schemeClr val="tx1"/>
                </a:solidFill>
              </a:rPr>
              <a:t>Redick, T. Woods, </a:t>
            </a:r>
            <a:r>
              <a:rPr lang="en-US" sz="1800" dirty="0" smtClean="0">
                <a:solidFill>
                  <a:schemeClr val="tx1"/>
                </a:solidFill>
              </a:rPr>
              <a:t>....</a:t>
            </a:r>
          </a:p>
          <a:p>
            <a:pPr algn="l">
              <a:spcBef>
                <a:spcPts val="0"/>
              </a:spcBef>
            </a:pPr>
            <a:r>
              <a:rPr lang="en-US" sz="1800" dirty="0" smtClean="0">
                <a:solidFill>
                  <a:schemeClr val="tx1"/>
                </a:solidFill>
              </a:rPr>
              <a:t>   	NCEI/CIRES:			S. Codrescu, W. Rowland, M. Tilton, and C. Peck</a:t>
            </a:r>
            <a:endParaRPr lang="en-US" sz="1800" dirty="0">
              <a:solidFill>
                <a:schemeClr val="tx1"/>
              </a:solidFill>
            </a:endParaRPr>
          </a:p>
          <a:p>
            <a:pPr algn="l">
              <a:spcBef>
                <a:spcPts val="0"/>
              </a:spcBef>
            </a:pPr>
            <a:r>
              <a:rPr lang="en-US" sz="1800" dirty="0" smtClean="0">
                <a:solidFill>
                  <a:schemeClr val="tx1"/>
                </a:solidFill>
              </a:rPr>
              <a:t>	Other:				Rodney Viereck, Matt </a:t>
            </a:r>
            <a:r>
              <a:rPr lang="en-US" sz="1800" dirty="0" err="1" smtClean="0">
                <a:solidFill>
                  <a:schemeClr val="tx1"/>
                </a:solidFill>
              </a:rPr>
              <a:t>Garhart</a:t>
            </a:r>
            <a:r>
              <a:rPr lang="en-US" sz="1800" dirty="0" smtClean="0">
                <a:solidFill>
                  <a:schemeClr val="tx1"/>
                </a:solidFill>
              </a:rPr>
              <a:t>, ...</a:t>
            </a:r>
          </a:p>
        </p:txBody>
      </p:sp>
      <p:sp>
        <p:nvSpPr>
          <p:cNvPr id="4" name="Slide Number Placeholder 3"/>
          <p:cNvSpPr>
            <a:spLocks noGrp="1"/>
          </p:cNvSpPr>
          <p:nvPr>
            <p:ph type="sldNum" sz="quarter" idx="12"/>
          </p:nvPr>
        </p:nvSpPr>
        <p:spPr/>
        <p:txBody>
          <a:bodyPr/>
          <a:lstStyle/>
          <a:p>
            <a:fld id="{73A949E6-8E3A-4BD1-B695-CC914EAB501F}" type="slidenum">
              <a:rPr lang="en-US" altLang="en-US" smtClean="0"/>
              <a:pPr/>
              <a:t>1</a:t>
            </a:fld>
            <a:endParaRPr lang="en-US" altLang="en-US" dirty="0"/>
          </a:p>
        </p:txBody>
      </p:sp>
      <p:grpSp>
        <p:nvGrpSpPr>
          <p:cNvPr id="9" name="Group 8"/>
          <p:cNvGrpSpPr/>
          <p:nvPr/>
        </p:nvGrpSpPr>
        <p:grpSpPr>
          <a:xfrm>
            <a:off x="256248" y="130140"/>
            <a:ext cx="8501672" cy="1054643"/>
            <a:chOff x="266700" y="5442872"/>
            <a:chExt cx="8501672" cy="1054643"/>
          </a:xfrm>
        </p:grpSpPr>
        <p:pic>
          <p:nvPicPr>
            <p:cNvPr id="1030" name="Picture 6" descr="https://www.goes-r.gov/images/goesSeriesLogos/goesSLogos/color/GOES-S_logo_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5442872"/>
              <a:ext cx="1649299" cy="10546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islogo_fin_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11" y="5442873"/>
              <a:ext cx="1244061" cy="9579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062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5ADB79-25D6-47C0-AB51-22A13A0BBB50}" type="slidenum">
              <a:rPr lang="en-US" altLang="en-US" smtClean="0"/>
              <a:pPr/>
              <a:t>10</a:t>
            </a:fld>
            <a:endParaRPr lang="en-US" altLang="en-US"/>
          </a:p>
        </p:txBody>
      </p:sp>
      <p:sp>
        <p:nvSpPr>
          <p:cNvPr id="9" name="Title 1"/>
          <p:cNvSpPr txBox="1">
            <a:spLocks/>
          </p:cNvSpPr>
          <p:nvPr/>
        </p:nvSpPr>
        <p:spPr bwMode="auto">
          <a:xfrm>
            <a:off x="437745" y="274978"/>
            <a:ext cx="8229600" cy="10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a:ea typeface="MS PGothic" panose="020B0600070205080204" pitchFamily="34" charset="-128"/>
                <a:cs typeface="+mj-cs"/>
              </a:rPr>
              <a:t>Instrument Issues at Beta</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3200" dirty="0" smtClean="0">
                <a:solidFill>
                  <a:schemeClr val="tx1"/>
                </a:solidFill>
                <a:latin typeface="Calibri"/>
              </a:rPr>
              <a:t>to be resolved prior to Provisional Status</a:t>
            </a:r>
            <a:r>
              <a:rPr kumimoji="0" lang="en-US" sz="3200" b="0" i="0" u="none" strike="noStrike" kern="1200" cap="none" spc="0" normalizeH="0" baseline="0" noProof="0" dirty="0" smtClean="0">
                <a:ln>
                  <a:noFill/>
                </a:ln>
                <a:solidFill>
                  <a:srgbClr val="1F497D">
                    <a:lumMod val="40000"/>
                    <a:lumOff val="60000"/>
                  </a:srgbClr>
                </a:solidFill>
                <a:effectLst/>
                <a:uLnTx/>
                <a:uFillTx/>
                <a:latin typeface="Calibri"/>
                <a:ea typeface="MS PGothic" panose="020B0600070205080204" pitchFamily="34" charset="-128"/>
                <a:cs typeface="+mj-cs"/>
              </a:rPr>
              <a:t> </a:t>
            </a:r>
            <a:endParaRPr kumimoji="0" lang="en-US" sz="3600" b="0" i="0" u="none" strike="noStrike" kern="1200" cap="none" spc="0" normalizeH="0" baseline="0" noProof="0" dirty="0">
              <a:ln>
                <a:noFill/>
              </a:ln>
              <a:solidFill>
                <a:sysClr val="window" lastClr="FFFFFF"/>
              </a:solidFill>
              <a:effectLst/>
              <a:uLnTx/>
              <a:uFillTx/>
              <a:latin typeface="Calibri"/>
              <a:ea typeface="MS PGothic" panose="020B0600070205080204" pitchFamily="34" charset="-128"/>
              <a:cs typeface="+mj-cs"/>
            </a:endParaRPr>
          </a:p>
        </p:txBody>
      </p:sp>
      <p:graphicFrame>
        <p:nvGraphicFramePr>
          <p:cNvPr id="13" name="Table 12"/>
          <p:cNvGraphicFramePr>
            <a:graphicFrameLocks noGrp="1"/>
          </p:cNvGraphicFramePr>
          <p:nvPr>
            <p:extLst>
              <p:ext uri="{D42A27DB-BD31-4B8C-83A1-F6EECF244321}">
                <p14:modId xmlns:p14="http://schemas.microsoft.com/office/powerpoint/2010/main" val="3044610250"/>
              </p:ext>
            </p:extLst>
          </p:nvPr>
        </p:nvGraphicFramePr>
        <p:xfrm>
          <a:off x="270738" y="1466399"/>
          <a:ext cx="8563614" cy="4381278"/>
        </p:xfrm>
        <a:graphic>
          <a:graphicData uri="http://schemas.openxmlformats.org/drawingml/2006/table">
            <a:tbl>
              <a:tblPr/>
              <a:tblGrid>
                <a:gridCol w="1459391"/>
                <a:gridCol w="3026884"/>
                <a:gridCol w="780340"/>
                <a:gridCol w="3296999"/>
              </a:tblGrid>
              <a:tr h="35791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Title</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Description</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Status</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smtClean="0">
                          <a:solidFill>
                            <a:schemeClr val="bg1"/>
                          </a:solidFill>
                          <a:effectLst/>
                        </a:rPr>
                        <a:t>Mitigation</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2936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b="0" dirty="0" smtClean="0">
                          <a:latin typeface="+mn-lt"/>
                        </a:rPr>
                        <a:t>Dark value for XRS-B1</a:t>
                      </a:r>
                      <a:endParaRPr lang="en-US" sz="1600" b="0" dirty="0">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b="0" dirty="0" smtClean="0">
                          <a:solidFill>
                            <a:schemeClr val="bg1"/>
                          </a:solidFill>
                          <a:latin typeface="+mn-lt"/>
                        </a:rPr>
                        <a:t>Quarterly</a:t>
                      </a:r>
                      <a:r>
                        <a:rPr lang="en-US" sz="1600" b="0" baseline="0" dirty="0" smtClean="0">
                          <a:solidFill>
                            <a:schemeClr val="bg1"/>
                          </a:solidFill>
                          <a:latin typeface="+mn-lt"/>
                        </a:rPr>
                        <a:t> </a:t>
                      </a:r>
                      <a:r>
                        <a:rPr lang="en-US" sz="1600" b="0" baseline="0" dirty="0" err="1" smtClean="0">
                          <a:solidFill>
                            <a:schemeClr val="bg1"/>
                          </a:solidFill>
                          <a:latin typeface="+mn-lt"/>
                        </a:rPr>
                        <a:t>o</a:t>
                      </a:r>
                      <a:r>
                        <a:rPr lang="en-US" sz="1600" b="0" dirty="0" err="1" smtClean="0">
                          <a:solidFill>
                            <a:schemeClr val="bg1"/>
                          </a:solidFill>
                          <a:latin typeface="+mn-lt"/>
                        </a:rPr>
                        <a:t>ffpoint</a:t>
                      </a:r>
                      <a:r>
                        <a:rPr lang="en-US" sz="1600" b="0" dirty="0" smtClean="0">
                          <a:solidFill>
                            <a:schemeClr val="bg1"/>
                          </a:solidFill>
                          <a:latin typeface="+mn-lt"/>
                        </a:rPr>
                        <a:t> measurements have not provided a dark value for B1 due to electron contamination.</a:t>
                      </a:r>
                      <a:endParaRPr lang="en-US" sz="1600" b="0" dirty="0">
                        <a:solidFill>
                          <a:schemeClr val="bg1"/>
                        </a:solidFill>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l" fontAlgn="ctr">
                        <a:buNone/>
                      </a:pPr>
                      <a:r>
                        <a:rPr lang="en-US" sz="1600" dirty="0" smtClean="0">
                          <a:solidFill>
                            <a:schemeClr val="bg1"/>
                          </a:solidFill>
                          <a:latin typeface="+mn-lt"/>
                        </a:rPr>
                        <a:t>Continue</a:t>
                      </a:r>
                      <a:r>
                        <a:rPr lang="en-US" sz="1600" baseline="0" dirty="0" smtClean="0">
                          <a:solidFill>
                            <a:schemeClr val="bg1"/>
                          </a:solidFill>
                          <a:latin typeface="+mn-lt"/>
                        </a:rPr>
                        <a:t> to use the pre-flight value. Continue to examine quarterly </a:t>
                      </a:r>
                      <a:r>
                        <a:rPr lang="en-US" sz="1600" baseline="0" dirty="0" err="1" smtClean="0">
                          <a:solidFill>
                            <a:schemeClr val="bg1"/>
                          </a:solidFill>
                          <a:latin typeface="+mn-lt"/>
                        </a:rPr>
                        <a:t>offpoints</a:t>
                      </a:r>
                      <a:r>
                        <a:rPr lang="en-US" sz="1600" baseline="0" dirty="0" smtClean="0">
                          <a:solidFill>
                            <a:schemeClr val="bg1"/>
                          </a:solidFill>
                          <a:latin typeface="+mn-lt"/>
                        </a:rPr>
                        <a:t>. New: Monitor low X-ray fluxes relative to electron contamination. (See Slide 29)</a:t>
                      </a:r>
                      <a:endParaRPr lang="en-US" sz="1600" b="0" i="0" u="none" strike="noStrike" baseline="0" dirty="0" smtClean="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rgbClr val="000000"/>
                          </a:solidFill>
                          <a:effectLst/>
                          <a:latin typeface="+mn-lt"/>
                        </a:rPr>
                        <a:t>Spikes in data</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Spikes in count data, likely due to particles</a:t>
                      </a:r>
                      <a:r>
                        <a:rPr lang="en-US" sz="1600" b="0" i="0" u="none" strike="noStrike" baseline="0" dirty="0" smtClean="0">
                          <a:solidFill>
                            <a:schemeClr val="bg1"/>
                          </a:solidFill>
                          <a:effectLst/>
                          <a:latin typeface="+mn-lt"/>
                        </a:rPr>
                        <a:t>. More frequent on some detectors than others.</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Resolved for XRS with</a:t>
                      </a:r>
                      <a:r>
                        <a:rPr lang="en-US" sz="1600" b="0" i="0" u="none" strike="noStrike" baseline="0" dirty="0" smtClean="0">
                          <a:solidFill>
                            <a:schemeClr val="bg1"/>
                          </a:solidFill>
                          <a:effectLst/>
                          <a:latin typeface="+mn-lt"/>
                        </a:rPr>
                        <a:t> a L2 median filter algorithm. (Described in FM1 PS-PVR)</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rgbClr val="000000"/>
                          </a:solidFill>
                          <a:effectLst/>
                          <a:latin typeface="+mn-lt"/>
                        </a:rPr>
                        <a:t>Electron contamination</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At low X-Ray</a:t>
                      </a:r>
                      <a:r>
                        <a:rPr lang="en-US" sz="1600" b="0" i="0" u="none" strike="noStrike" baseline="0" dirty="0" smtClean="0">
                          <a:solidFill>
                            <a:schemeClr val="bg1"/>
                          </a:solidFill>
                          <a:effectLst/>
                          <a:latin typeface="+mn-lt"/>
                        </a:rPr>
                        <a:t> flux levels and high electron fluxes, the XRS A1 and B1 fluxes are artificially high due to electrons.</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solidFill>
                          <a:effectLst/>
                          <a:latin typeface="+mn-lt"/>
                        </a:rPr>
                        <a:t>Correction algorithm implemented in</a:t>
                      </a:r>
                      <a:r>
                        <a:rPr lang="en-US" sz="1600" b="0" i="0" u="none" strike="noStrike" baseline="0" dirty="0" smtClean="0">
                          <a:solidFill>
                            <a:schemeClr val="bg1"/>
                          </a:solidFill>
                          <a:effectLst/>
                          <a:latin typeface="+mn-lt"/>
                        </a:rPr>
                        <a:t> L2 processing. (See Slide 30.) </a:t>
                      </a:r>
                      <a:endParaRPr lang="en-US" sz="1600" b="0" i="0" u="none" strike="noStrike" dirty="0" smtClean="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rgbClr val="000000"/>
                          </a:solidFill>
                          <a:effectLst/>
                          <a:latin typeface="+mn-lt"/>
                        </a:rPr>
                        <a:t>Changes</a:t>
                      </a:r>
                      <a:r>
                        <a:rPr lang="en-US" sz="1600" b="0" i="0" u="none" strike="noStrike" baseline="0" dirty="0" smtClean="0">
                          <a:solidFill>
                            <a:srgbClr val="000000"/>
                          </a:solidFill>
                          <a:effectLst/>
                          <a:latin typeface="+mn-lt"/>
                        </a:rPr>
                        <a:t> for future PLTs</a:t>
                      </a:r>
                      <a:endParaRPr lang="en-US" sz="1600" b="0" i="0" u="none" strike="noStrike" dirty="0" smtClean="0">
                        <a:solidFill>
                          <a:srgbClr val="000000"/>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A list of requested</a:t>
                      </a:r>
                      <a:r>
                        <a:rPr lang="en-US" sz="1600" b="0" i="0" u="none" strike="noStrike" baseline="0" dirty="0" smtClean="0">
                          <a:solidFill>
                            <a:schemeClr val="bg1"/>
                          </a:solidFill>
                          <a:effectLst/>
                          <a:latin typeface="+mn-lt"/>
                        </a:rPr>
                        <a:t> </a:t>
                      </a:r>
                      <a:r>
                        <a:rPr lang="en-US" sz="1600" b="0" i="0" u="none" strike="noStrike" dirty="0" smtClean="0">
                          <a:solidFill>
                            <a:schemeClr val="bg1"/>
                          </a:solidFill>
                          <a:effectLst/>
                          <a:latin typeface="+mn-lt"/>
                        </a:rPr>
                        <a:t>changes for PLTs for GOES-S and beyond</a:t>
                      </a:r>
                      <a:r>
                        <a:rPr lang="en-US" sz="1600" b="0" i="0" u="none" strike="noStrike" baseline="0" dirty="0" smtClean="0">
                          <a:solidFill>
                            <a:schemeClr val="bg1"/>
                          </a:solidFill>
                          <a:effectLst/>
                          <a:latin typeface="+mn-lt"/>
                        </a:rPr>
                        <a:t> has been created by LASP.</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solidFill>
                          <a:effectLst/>
                          <a:latin typeface="+mn-lt"/>
                        </a:rPr>
                        <a:t>"Lessons Learned and Improvements" presented to MOST. Requests were implemented by Flight.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Tree>
    <p:extLst>
      <p:ext uri="{BB962C8B-B14F-4D97-AF65-F5344CB8AC3E}">
        <p14:creationId xmlns:p14="http://schemas.microsoft.com/office/powerpoint/2010/main" val="3311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11</a:t>
            </a:fld>
            <a:endParaRPr lang="en-US" altLang="en-US"/>
          </a:p>
        </p:txBody>
      </p:sp>
      <p:sp>
        <p:nvSpPr>
          <p:cNvPr id="12" name="Title 1"/>
          <p:cNvSpPr txBox="1">
            <a:spLocks/>
          </p:cNvSpPr>
          <p:nvPr/>
        </p:nvSpPr>
        <p:spPr bwMode="auto">
          <a:xfrm>
            <a:off x="562568" y="4212347"/>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L1b Product quality assessment</a:t>
            </a:r>
          </a:p>
        </p:txBody>
      </p:sp>
    </p:spTree>
    <p:extLst>
      <p:ext uri="{BB962C8B-B14F-4D97-AF65-F5344CB8AC3E}">
        <p14:creationId xmlns:p14="http://schemas.microsoft.com/office/powerpoint/2010/main" val="3781994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solidFill>
                  <a:prstClr val="white"/>
                </a:solidFill>
              </a:rPr>
              <a:t>GPA </a:t>
            </a:r>
            <a:r>
              <a:rPr lang="en-US" dirty="0" smtClean="0">
                <a:solidFill>
                  <a:schemeClr val="tx2">
                    <a:lumMod val="40000"/>
                    <a:lumOff val="60000"/>
                  </a:schemeClr>
                </a:solidFill>
              </a:rPr>
              <a:t>Issues for Provisional Validation</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12</a:t>
            </a:fld>
            <a:endParaRPr lang="en-US" altLang="en-US"/>
          </a:p>
        </p:txBody>
      </p:sp>
      <p:sp>
        <p:nvSpPr>
          <p:cNvPr id="8" name="Rectangle 7"/>
          <p:cNvSpPr/>
          <p:nvPr/>
        </p:nvSpPr>
        <p:spPr>
          <a:xfrm>
            <a:off x="720220" y="1885819"/>
            <a:ext cx="7580941" cy="904863"/>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No current issues impacting </a:t>
            </a:r>
            <a:r>
              <a:rPr lang="en-US" sz="2400" dirty="0">
                <a:solidFill>
                  <a:schemeClr val="tx2">
                    <a:lumMod val="40000"/>
                    <a:lumOff val="60000"/>
                  </a:schemeClr>
                </a:solidFill>
              </a:rPr>
              <a:t>Provisional </a:t>
            </a:r>
            <a:r>
              <a:rPr lang="en-US" sz="2400" dirty="0" smtClean="0">
                <a:solidFill>
                  <a:schemeClr val="tx2">
                    <a:lumMod val="40000"/>
                    <a:lumOff val="60000"/>
                  </a:schemeClr>
                </a:solidFill>
              </a:rPr>
              <a:t>Validation.</a:t>
            </a:r>
            <a:endParaRPr lang="en-US" sz="2400" dirty="0" smtClean="0">
              <a:solidFill>
                <a:prstClr val="white"/>
              </a:solidFill>
              <a:ea typeface="MS PGothic" panose="020B0600070205080204" pitchFamily="34" charset="-128"/>
            </a:endParaRPr>
          </a:p>
          <a:p>
            <a:pPr marL="233363"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~38 XRS-related ADRs have been closed since 2016.</a:t>
            </a:r>
            <a:endParaRPr lang="en-US" sz="2400" dirty="0" smtClean="0">
              <a:solidFill>
                <a:srgbClr val="FF0000"/>
              </a:solidFill>
              <a:ea typeface="MS PGothic" panose="020B0600070205080204" pitchFamily="34" charset="-128"/>
            </a:endParaRPr>
          </a:p>
        </p:txBody>
      </p:sp>
    </p:spTree>
    <p:extLst>
      <p:ext uri="{BB962C8B-B14F-4D97-AF65-F5344CB8AC3E}">
        <p14:creationId xmlns:p14="http://schemas.microsoft.com/office/powerpoint/2010/main" val="561924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13</a:t>
            </a:fld>
            <a:endParaRPr lang="en-US" altLang="en-US"/>
          </a:p>
        </p:txBody>
      </p:sp>
      <p:sp>
        <p:nvSpPr>
          <p:cNvPr id="8" name="Title 1"/>
          <p:cNvSpPr txBox="1">
            <a:spLocks/>
          </p:cNvSpPr>
          <p:nvPr/>
        </p:nvSpPr>
        <p:spPr bwMode="auto">
          <a:xfrm>
            <a:off x="457200" y="90152"/>
            <a:ext cx="8229600" cy="10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FF00"/>
                </a:solidFill>
                <a:effectLst/>
                <a:uLnTx/>
                <a:uFillTx/>
                <a:latin typeface="Calibri"/>
                <a:ea typeface="MS PGothic" panose="020B0600070205080204" pitchFamily="34" charset="-128"/>
                <a:cs typeface="+mj-cs"/>
              </a:rPr>
              <a:t>Post-Launch Product Tests</a:t>
            </a:r>
            <a:endParaRPr kumimoji="0" lang="en-US" sz="3600" b="0" i="0" u="none" strike="noStrike" kern="1200" cap="none" spc="0" normalizeH="0" baseline="0" noProof="0" dirty="0">
              <a:ln>
                <a:noFill/>
              </a:ln>
              <a:solidFill>
                <a:srgbClr val="FFFF00"/>
              </a:solidFill>
              <a:effectLst/>
              <a:uLnTx/>
              <a:uFillTx/>
              <a:latin typeface="Calibri"/>
              <a:ea typeface="MS PGothic" panose="020B0600070205080204" pitchFamily="34" charset="-128"/>
              <a:cs typeface="+mj-cs"/>
            </a:endParaRPr>
          </a:p>
        </p:txBody>
      </p:sp>
      <p:graphicFrame>
        <p:nvGraphicFramePr>
          <p:cNvPr id="9" name="Content Placeholder 3"/>
          <p:cNvGraphicFramePr>
            <a:graphicFrameLocks/>
          </p:cNvGraphicFramePr>
          <p:nvPr>
            <p:extLst>
              <p:ext uri="{D42A27DB-BD31-4B8C-83A1-F6EECF244321}">
                <p14:modId xmlns:p14="http://schemas.microsoft.com/office/powerpoint/2010/main" val="1995865851"/>
              </p:ext>
            </p:extLst>
          </p:nvPr>
        </p:nvGraphicFramePr>
        <p:xfrm>
          <a:off x="266866" y="1089338"/>
          <a:ext cx="8580572" cy="2641473"/>
        </p:xfrm>
        <a:graphic>
          <a:graphicData uri="http://schemas.openxmlformats.org/drawingml/2006/table">
            <a:tbl>
              <a:tblPr firstRow="1" firstCol="1" bandRow="1"/>
              <a:tblGrid>
                <a:gridCol w="731990"/>
                <a:gridCol w="4940625"/>
                <a:gridCol w="1219200"/>
                <a:gridCol w="807308"/>
                <a:gridCol w="881449"/>
              </a:tblGrid>
              <a:tr h="46623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a:effectLst/>
                        </a:rPr>
                        <a:t>Tes</a:t>
                      </a:r>
                      <a:r>
                        <a:rPr lang="en-US" sz="1800" dirty="0">
                          <a:effectLst/>
                          <a:latin typeface="+mn-lt"/>
                        </a:rPr>
                        <a:t>t </a:t>
                      </a:r>
                      <a:r>
                        <a:rPr lang="en-US" sz="1800" dirty="0" smtClean="0">
                          <a:effectLst/>
                          <a:latin typeface="+mn-lt"/>
                        </a:rPr>
                        <a:t>ID</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a:effectLst/>
                        </a:rPr>
                        <a:t>Test Title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Operator</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Status</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Criteria</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08</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B1-B2 Crossover Threshold</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effectLst/>
                          <a:latin typeface="+mn-lt"/>
                          <a:ea typeface="Calibri" panose="020F0502020204030204" pitchFamily="34" charset="0"/>
                          <a:cs typeface="Arial" panose="020B0604020202020204" pitchFamily="34" charset="0"/>
                        </a:rPr>
                        <a:t>LASP/NCEI</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09</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A1-A2 Crossover Threshold</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effectLst/>
                          <a:latin typeface="+mn-lt"/>
                          <a:ea typeface="Calibri" panose="020F0502020204030204" pitchFamily="34" charset="0"/>
                          <a:cs typeface="Arial" panose="020B0604020202020204" pitchFamily="34" charset="0"/>
                        </a:rPr>
                        <a:t>LASP</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10</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Ratio – Threshold Assessment</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effectLst/>
                          <a:latin typeface="+mn-lt"/>
                          <a:ea typeface="Calibri" panose="020F0502020204030204" pitchFamily="34" charset="0"/>
                          <a:cs typeface="Arial" panose="020B0604020202020204" pitchFamily="34" charset="0"/>
                        </a:rPr>
                        <a:t>LASP</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11</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NOAA XRS Scaling Factors</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LASP</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12</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L1b Uncertainties</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LASP</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13</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Flare Location </a:t>
                      </a:r>
                      <a:r>
                        <a:rPr lang="en-US" sz="1800" b="0" dirty="0" smtClean="0">
                          <a:effectLst/>
                          <a:latin typeface="+mn-lt"/>
                          <a:ea typeface="Calibri" panose="020F0502020204030204" pitchFamily="34" charset="0"/>
                          <a:cs typeface="Times New Roman" panose="02020603050405020304" pitchFamily="18" charset="0"/>
                        </a:rPr>
                        <a:t>Comparison (L1b)</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NCEI</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14</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smtClean="0">
                          <a:effectLst/>
                          <a:latin typeface="+mn-lt"/>
                          <a:ea typeface="Calibri" panose="020F0502020204030204" pitchFamily="34" charset="0"/>
                          <a:cs typeface="Times New Roman" panose="02020603050405020304" pitchFamily="18" charset="0"/>
                        </a:rPr>
                        <a:t>XRS/</a:t>
                      </a:r>
                      <a:r>
                        <a:rPr lang="en-US" sz="1800" b="0" dirty="0" smtClean="0">
                          <a:solidFill>
                            <a:schemeClr val="tx1">
                              <a:lumMod val="65000"/>
                            </a:schemeClr>
                          </a:solidFill>
                          <a:effectLst/>
                          <a:latin typeface="+mn-lt"/>
                          <a:ea typeface="Calibri" panose="020F0502020204030204" pitchFamily="34" charset="0"/>
                          <a:cs typeface="Times New Roman" panose="02020603050405020304" pitchFamily="18" charset="0"/>
                        </a:rPr>
                        <a:t>EUVS/Mg </a:t>
                      </a:r>
                      <a:r>
                        <a:rPr lang="en-US" sz="1800" b="0" dirty="0">
                          <a:solidFill>
                            <a:schemeClr val="tx1">
                              <a:lumMod val="65000"/>
                            </a:schemeClr>
                          </a:solidFill>
                          <a:effectLst/>
                          <a:latin typeface="+mn-lt"/>
                          <a:ea typeface="Calibri" panose="020F0502020204030204" pitchFamily="34" charset="0"/>
                          <a:cs typeface="Times New Roman" panose="02020603050405020304" pitchFamily="18" charset="0"/>
                        </a:rPr>
                        <a:t>II</a:t>
                      </a:r>
                      <a:r>
                        <a:rPr lang="en-US" sz="1800" b="0" dirty="0">
                          <a:effectLst/>
                          <a:latin typeface="+mn-lt"/>
                          <a:ea typeface="Calibri" panose="020F0502020204030204" pitchFamily="34" charset="0"/>
                          <a:cs typeface="Times New Roman" panose="02020603050405020304" pitchFamily="18" charset="0"/>
                        </a:rPr>
                        <a:t> </a:t>
                      </a:r>
                      <a:r>
                        <a:rPr lang="en-US" sz="1800" b="0" dirty="0" smtClean="0">
                          <a:effectLst/>
                          <a:latin typeface="+mn-lt"/>
                          <a:ea typeface="Calibri" panose="020F0502020204030204" pitchFamily="34" charset="0"/>
                          <a:cs typeface="Times New Roman" panose="02020603050405020304" pitchFamily="18" charset="0"/>
                        </a:rPr>
                        <a:t>Inter-Satellite Comparisons (L1b)</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LASP/NCEI</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Pass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6" name="TextBox 5"/>
          <p:cNvSpPr txBox="1"/>
          <p:nvPr/>
        </p:nvSpPr>
        <p:spPr>
          <a:xfrm>
            <a:off x="769306" y="5954137"/>
            <a:ext cx="7382107" cy="584775"/>
          </a:xfrm>
          <a:prstGeom prst="rect">
            <a:avLst/>
          </a:prstGeom>
          <a:noFill/>
        </p:spPr>
        <p:txBody>
          <a:bodyPr wrap="square" rtlCol="0">
            <a:spAutoFit/>
          </a:bodyPr>
          <a:lstStyle/>
          <a:p>
            <a:r>
              <a:rPr lang="en-US" sz="1600" dirty="0" smtClean="0">
                <a:solidFill>
                  <a:schemeClr val="bg2">
                    <a:lumMod val="20000"/>
                    <a:lumOff val="80000"/>
                  </a:schemeClr>
                </a:solidFill>
              </a:rPr>
              <a:t>Test plans and procedures are described in Appendix A.2 in the EXIS Readiness, Implementation, and Management Plan (RIMP v1.1; 416-R-RIMP-0316)</a:t>
            </a:r>
          </a:p>
        </p:txBody>
      </p:sp>
      <p:sp>
        <p:nvSpPr>
          <p:cNvPr id="2" name="TextBox 1"/>
          <p:cNvSpPr txBox="1"/>
          <p:nvPr/>
        </p:nvSpPr>
        <p:spPr>
          <a:xfrm>
            <a:off x="344449" y="3852834"/>
            <a:ext cx="8231819" cy="1754326"/>
          </a:xfrm>
          <a:prstGeom prst="rect">
            <a:avLst/>
          </a:prstGeom>
          <a:noFill/>
        </p:spPr>
        <p:txBody>
          <a:bodyPr wrap="square" rtlCol="0">
            <a:spAutoFit/>
          </a:bodyPr>
          <a:lstStyle/>
          <a:p>
            <a:r>
              <a:rPr lang="en-US" b="1" dirty="0"/>
              <a:t>Provisional Success Criteria</a:t>
            </a:r>
            <a:r>
              <a:rPr lang="en-US" dirty="0"/>
              <a:t>: </a:t>
            </a:r>
            <a:endParaRPr lang="en-US" dirty="0" smtClean="0"/>
          </a:p>
          <a:p>
            <a:r>
              <a:rPr lang="en-US" dirty="0"/>
              <a:t> </a:t>
            </a:r>
            <a:r>
              <a:rPr lang="en-US" dirty="0" smtClean="0"/>
              <a:t>     [1] XRS </a:t>
            </a:r>
            <a:r>
              <a:rPr lang="en-US" dirty="0"/>
              <a:t>L1b product data are available and analysis is </a:t>
            </a:r>
            <a:r>
              <a:rPr lang="en-US" dirty="0" smtClean="0"/>
              <a:t>complete.</a:t>
            </a:r>
          </a:p>
          <a:p>
            <a:r>
              <a:rPr lang="en-US" dirty="0" smtClean="0"/>
              <a:t>      [2] Solar </a:t>
            </a:r>
            <a:r>
              <a:rPr lang="en-US" dirty="0"/>
              <a:t>flare responses are observed in all 4 elements of </a:t>
            </a:r>
            <a:r>
              <a:rPr lang="en-US" dirty="0" smtClean="0"/>
              <a:t>the quad-diodes.</a:t>
            </a:r>
          </a:p>
          <a:p>
            <a:r>
              <a:rPr lang="en-US" dirty="0" smtClean="0"/>
              <a:t>      [3] </a:t>
            </a:r>
            <a:r>
              <a:rPr lang="en-US" dirty="0"/>
              <a:t>There is no pass/fail on the result itself of this </a:t>
            </a:r>
            <a:r>
              <a:rPr lang="en-US" dirty="0" smtClean="0"/>
              <a:t>cross-comparison.</a:t>
            </a:r>
          </a:p>
          <a:p>
            <a:endParaRPr lang="en-US" dirty="0"/>
          </a:p>
          <a:p>
            <a:r>
              <a:rPr lang="en-US" dirty="0"/>
              <a:t>Data analysis with L1b, L2, and locally processed L0 data</a:t>
            </a:r>
            <a:r>
              <a:rPr lang="en-US" sz="1600" dirty="0" smtClean="0"/>
              <a:t>.</a:t>
            </a:r>
            <a:endParaRPr lang="en-US" sz="1600" dirty="0"/>
          </a:p>
        </p:txBody>
      </p:sp>
      <p:sp>
        <p:nvSpPr>
          <p:cNvPr id="3" name="TextBox 2"/>
          <p:cNvSpPr txBox="1"/>
          <p:nvPr/>
        </p:nvSpPr>
        <p:spPr>
          <a:xfrm>
            <a:off x="850790" y="426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3600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#8: </a:t>
            </a:r>
            <a:r>
              <a:rPr lang="en-US" dirty="0">
                <a:ea typeface="Calibri" panose="020F0502020204030204" pitchFamily="34" charset="0"/>
                <a:cs typeface="Times New Roman" panose="02020603050405020304" pitchFamily="18" charset="0"/>
              </a:rPr>
              <a:t>XRS </a:t>
            </a:r>
            <a:r>
              <a:rPr lang="en-US" dirty="0" smtClean="0">
                <a:ea typeface="Calibri" panose="020F0502020204030204" pitchFamily="34" charset="0"/>
                <a:cs typeface="Times New Roman" panose="02020603050405020304" pitchFamily="18" charset="0"/>
              </a:rPr>
              <a:t>B1-B2 </a:t>
            </a:r>
            <a:r>
              <a:rPr lang="en-US" dirty="0">
                <a:ea typeface="Calibri" panose="020F0502020204030204" pitchFamily="34" charset="0"/>
                <a:cs typeface="Times New Roman" panose="02020603050405020304" pitchFamily="18" charset="0"/>
              </a:rPr>
              <a:t>Crossover </a:t>
            </a:r>
            <a:r>
              <a:rPr lang="en-US" dirty="0" smtClean="0">
                <a:ea typeface="Calibri" panose="020F0502020204030204" pitchFamily="34" charset="0"/>
                <a:cs typeface="Times New Roman" panose="02020603050405020304" pitchFamily="18" charset="0"/>
              </a:rPr>
              <a:t>Threshold (1/3)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14</a:t>
            </a:fld>
            <a:endParaRPr lang="en-US" altLang="en-US" dirty="0"/>
          </a:p>
        </p:txBody>
      </p:sp>
      <p:sp>
        <p:nvSpPr>
          <p:cNvPr id="24" name="Content Placeholder 2"/>
          <p:cNvSpPr>
            <a:spLocks noGrp="1"/>
          </p:cNvSpPr>
          <p:nvPr>
            <p:ph idx="1"/>
          </p:nvPr>
        </p:nvSpPr>
        <p:spPr>
          <a:xfrm>
            <a:off x="457200" y="1059018"/>
            <a:ext cx="8686800" cy="1723602"/>
          </a:xfrm>
        </p:spPr>
        <p:txBody>
          <a:bodyPr/>
          <a:lstStyle/>
          <a:p>
            <a:pPr marL="400050"/>
            <a:r>
              <a:rPr lang="en-US" sz="2400" dirty="0" smtClean="0"/>
              <a:t>Choose flux level for primary channel to switch from B1 to B2. </a:t>
            </a:r>
          </a:p>
          <a:p>
            <a:pPr marL="400050"/>
            <a:r>
              <a:rPr lang="en-US" sz="2400" dirty="0" smtClean="0"/>
              <a:t>GOES-16, 17 pre-flight:    10</a:t>
            </a:r>
            <a:r>
              <a:rPr lang="en-US" sz="2400" baseline="30000" dirty="0" smtClean="0"/>
              <a:t>-6</a:t>
            </a:r>
            <a:r>
              <a:rPr lang="en-US" sz="2400" dirty="0" smtClean="0"/>
              <a:t> W/m</a:t>
            </a:r>
            <a:r>
              <a:rPr lang="en-US" sz="2400" baseline="30000" dirty="0" smtClean="0"/>
              <a:t>2</a:t>
            </a:r>
            <a:r>
              <a:rPr lang="en-US" sz="2400" dirty="0" smtClean="0"/>
              <a:t> (C1 class) </a:t>
            </a:r>
          </a:p>
          <a:p>
            <a:pPr marL="57150" indent="0">
              <a:buNone/>
            </a:pPr>
            <a:r>
              <a:rPr lang="en-US" sz="2400" dirty="0" smtClean="0"/>
              <a:t>                            Provisional: 10</a:t>
            </a:r>
            <a:r>
              <a:rPr lang="en-US" sz="2400" baseline="30000" dirty="0" smtClean="0"/>
              <a:t>-4</a:t>
            </a:r>
            <a:r>
              <a:rPr lang="en-US" sz="2400" dirty="0" smtClean="0"/>
              <a:t> </a:t>
            </a:r>
            <a:r>
              <a:rPr lang="en-US" sz="2400" dirty="0"/>
              <a:t>W/m</a:t>
            </a:r>
            <a:r>
              <a:rPr lang="en-US" sz="2400" baseline="30000" dirty="0"/>
              <a:t>2</a:t>
            </a:r>
            <a:r>
              <a:rPr lang="en-US" sz="2400" dirty="0"/>
              <a:t> </a:t>
            </a:r>
            <a:r>
              <a:rPr lang="en-US" sz="2400" dirty="0" smtClean="0"/>
              <a:t>(X1 </a:t>
            </a:r>
            <a:r>
              <a:rPr lang="en-US" sz="2400" dirty="0"/>
              <a:t>class</a:t>
            </a:r>
            <a:r>
              <a:rPr lang="en-US" sz="2400" dirty="0" smtClean="0"/>
              <a:t>)</a:t>
            </a:r>
          </a:p>
          <a:p>
            <a:pPr marL="400050"/>
            <a:r>
              <a:rPr lang="en-US" sz="2400" dirty="0" smtClean="0"/>
              <a:t>B2 responsivity adjusted by 5% so that B1 and B2 fluxes match.</a:t>
            </a:r>
            <a:endParaRPr lang="en-US" sz="2200" dirty="0" smtClean="0"/>
          </a:p>
        </p:txBody>
      </p:sp>
      <p:grpSp>
        <p:nvGrpSpPr>
          <p:cNvPr id="3" name="Group 2"/>
          <p:cNvGrpSpPr/>
          <p:nvPr/>
        </p:nvGrpSpPr>
        <p:grpSpPr>
          <a:xfrm>
            <a:off x="141261" y="2894575"/>
            <a:ext cx="4297175" cy="3449843"/>
            <a:chOff x="141261" y="2894575"/>
            <a:chExt cx="4297175" cy="3449843"/>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485" t="5363" r="2999" b="6893"/>
            <a:stretch/>
          </p:blipFill>
          <p:spPr>
            <a:xfrm>
              <a:off x="141261" y="2894575"/>
              <a:ext cx="4297175" cy="3449843"/>
            </a:xfrm>
            <a:prstGeom prst="rect">
              <a:avLst/>
            </a:prstGeom>
          </p:spPr>
        </p:pic>
        <p:cxnSp>
          <p:nvCxnSpPr>
            <p:cNvPr id="14" name="Straight Connector 13"/>
            <p:cNvCxnSpPr/>
            <p:nvPr/>
          </p:nvCxnSpPr>
          <p:spPr>
            <a:xfrm>
              <a:off x="560100" y="3987949"/>
              <a:ext cx="3634754" cy="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17802" y="3984706"/>
              <a:ext cx="3261040" cy="369332"/>
            </a:xfrm>
            <a:prstGeom prst="rect">
              <a:avLst/>
            </a:prstGeom>
            <a:noFill/>
            <a:ln>
              <a:noFill/>
            </a:ln>
          </p:spPr>
          <p:txBody>
            <a:bodyPr wrap="square" rtlCol="0">
              <a:spAutoFit/>
            </a:bodyPr>
            <a:lstStyle/>
            <a:p>
              <a:r>
                <a:rPr lang="en-US" dirty="0" smtClean="0">
                  <a:solidFill>
                    <a:srgbClr val="7030A0"/>
                  </a:solidFill>
                </a:rPr>
                <a:t>crossover threshold = 10</a:t>
              </a:r>
              <a:r>
                <a:rPr lang="en-US" baseline="30000" dirty="0" smtClean="0">
                  <a:solidFill>
                    <a:srgbClr val="7030A0"/>
                  </a:solidFill>
                </a:rPr>
                <a:t>-4</a:t>
              </a:r>
              <a:r>
                <a:rPr lang="en-US" dirty="0">
                  <a:solidFill>
                    <a:srgbClr val="7030A0"/>
                  </a:solidFill>
                </a:rPr>
                <a:t> </a:t>
              </a:r>
              <a:r>
                <a:rPr lang="en-US" dirty="0" smtClean="0">
                  <a:solidFill>
                    <a:srgbClr val="7030A0"/>
                  </a:solidFill>
                </a:rPr>
                <a:t>W m</a:t>
              </a:r>
              <a:r>
                <a:rPr lang="en-US" baseline="30000" dirty="0" smtClean="0">
                  <a:solidFill>
                    <a:srgbClr val="7030A0"/>
                  </a:solidFill>
                </a:rPr>
                <a:t>-2</a:t>
              </a:r>
              <a:endParaRPr lang="en-US" dirty="0" smtClean="0">
                <a:solidFill>
                  <a:srgbClr val="7030A0"/>
                </a:solidFill>
              </a:endParaRPr>
            </a:p>
          </p:txBody>
        </p:sp>
        <p:cxnSp>
          <p:nvCxnSpPr>
            <p:cNvPr id="25" name="Straight Connector 24"/>
            <p:cNvCxnSpPr/>
            <p:nvPr/>
          </p:nvCxnSpPr>
          <p:spPr>
            <a:xfrm>
              <a:off x="558388" y="3606093"/>
              <a:ext cx="3634754" cy="0"/>
            </a:xfrm>
            <a:prstGeom prst="line">
              <a:avLst/>
            </a:prstGeom>
            <a:ln>
              <a:solidFill>
                <a:schemeClr val="bg2"/>
              </a:solidFill>
              <a:prstDash val="sysDot"/>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2102" y="3304082"/>
              <a:ext cx="2820747" cy="369332"/>
            </a:xfrm>
            <a:prstGeom prst="rect">
              <a:avLst/>
            </a:prstGeom>
            <a:noFill/>
            <a:ln>
              <a:noFill/>
            </a:ln>
          </p:spPr>
          <p:txBody>
            <a:bodyPr wrap="square" rtlCol="0">
              <a:spAutoFit/>
            </a:bodyPr>
            <a:lstStyle/>
            <a:p>
              <a:r>
                <a:rPr lang="en-US" dirty="0" smtClean="0">
                  <a:solidFill>
                    <a:schemeClr val="bg2"/>
                  </a:solidFill>
                </a:rPr>
                <a:t>B1 saturates at 9x10</a:t>
              </a:r>
              <a:r>
                <a:rPr lang="en-US" baseline="30000" dirty="0" smtClean="0">
                  <a:solidFill>
                    <a:schemeClr val="bg2"/>
                  </a:solidFill>
                </a:rPr>
                <a:t>-4</a:t>
              </a:r>
              <a:r>
                <a:rPr lang="en-US" dirty="0">
                  <a:solidFill>
                    <a:schemeClr val="bg2"/>
                  </a:solidFill>
                </a:rPr>
                <a:t> W m</a:t>
              </a:r>
              <a:r>
                <a:rPr lang="en-US" baseline="30000" dirty="0">
                  <a:solidFill>
                    <a:schemeClr val="bg2"/>
                  </a:solidFill>
                </a:rPr>
                <a:t>-2</a:t>
              </a:r>
              <a:r>
                <a:rPr lang="en-US" dirty="0" smtClean="0">
                  <a:solidFill>
                    <a:schemeClr val="bg2"/>
                  </a:solidFill>
                </a:rPr>
                <a:t> </a:t>
              </a:r>
              <a:r>
                <a:rPr lang="en-US" dirty="0" smtClean="0">
                  <a:solidFill>
                    <a:srgbClr val="7030A0"/>
                  </a:solidFill>
                </a:rPr>
                <a:t> </a:t>
              </a:r>
            </a:p>
          </p:txBody>
        </p:sp>
      </p:grpSp>
      <p:grpSp>
        <p:nvGrpSpPr>
          <p:cNvPr id="5" name="Group 4"/>
          <p:cNvGrpSpPr/>
          <p:nvPr/>
        </p:nvGrpSpPr>
        <p:grpSpPr>
          <a:xfrm>
            <a:off x="4572001" y="2888772"/>
            <a:ext cx="4338734" cy="3490583"/>
            <a:chOff x="4572001" y="2888772"/>
            <a:chExt cx="4338734" cy="3490583"/>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784" t="5723" r="6106" b="4730"/>
            <a:stretch/>
          </p:blipFill>
          <p:spPr>
            <a:xfrm>
              <a:off x="4572001" y="2888772"/>
              <a:ext cx="4338734" cy="3490583"/>
            </a:xfrm>
            <a:prstGeom prst="rect">
              <a:avLst/>
            </a:prstGeom>
          </p:spPr>
        </p:pic>
        <p:cxnSp>
          <p:nvCxnSpPr>
            <p:cNvPr id="28" name="Straight Connector 27"/>
            <p:cNvCxnSpPr/>
            <p:nvPr/>
          </p:nvCxnSpPr>
          <p:spPr>
            <a:xfrm flipH="1" flipV="1">
              <a:off x="6229350" y="3133726"/>
              <a:ext cx="4655" cy="2895599"/>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233400" y="3304082"/>
              <a:ext cx="1749197" cy="369332"/>
            </a:xfrm>
            <a:prstGeom prst="rect">
              <a:avLst/>
            </a:prstGeom>
            <a:noFill/>
          </p:spPr>
          <p:txBody>
            <a:bodyPr wrap="none" rtlCol="0">
              <a:spAutoFit/>
            </a:bodyPr>
            <a:lstStyle/>
            <a:p>
              <a:r>
                <a:rPr lang="en-US" dirty="0" smtClean="0">
                  <a:solidFill>
                    <a:schemeClr val="accent5">
                      <a:lumMod val="50000"/>
                    </a:schemeClr>
                  </a:solidFill>
                </a:rPr>
                <a:t>fit &gt;3x10</a:t>
              </a:r>
              <a:r>
                <a:rPr lang="en-US" baseline="30000" dirty="0" smtClean="0">
                  <a:solidFill>
                    <a:schemeClr val="accent5">
                      <a:lumMod val="50000"/>
                    </a:schemeClr>
                  </a:solidFill>
                </a:rPr>
                <a:t>-6</a:t>
              </a:r>
              <a:r>
                <a:rPr lang="en-US" dirty="0" smtClean="0">
                  <a:solidFill>
                    <a:schemeClr val="accent5">
                      <a:lumMod val="50000"/>
                    </a:schemeClr>
                  </a:solidFill>
                </a:rPr>
                <a:t> W m</a:t>
              </a:r>
              <a:r>
                <a:rPr lang="en-US" baseline="30000" dirty="0" smtClean="0">
                  <a:solidFill>
                    <a:schemeClr val="accent5">
                      <a:lumMod val="50000"/>
                    </a:schemeClr>
                  </a:solidFill>
                </a:rPr>
                <a:t>-2</a:t>
              </a:r>
              <a:endParaRPr lang="en-US" dirty="0">
                <a:solidFill>
                  <a:schemeClr val="accent5">
                    <a:lumMod val="50000"/>
                  </a:schemeClr>
                </a:solidFill>
              </a:endParaRPr>
            </a:p>
          </p:txBody>
        </p:sp>
      </p:grpSp>
    </p:spTree>
    <p:extLst>
      <p:ext uri="{BB962C8B-B14F-4D97-AF65-F5344CB8AC3E}">
        <p14:creationId xmlns:p14="http://schemas.microsoft.com/office/powerpoint/2010/main" val="175829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#8: </a:t>
            </a:r>
            <a:r>
              <a:rPr lang="en-US" dirty="0">
                <a:ea typeface="Calibri" panose="020F0502020204030204" pitchFamily="34" charset="0"/>
                <a:cs typeface="Times New Roman" panose="02020603050405020304" pitchFamily="18" charset="0"/>
              </a:rPr>
              <a:t>XRS </a:t>
            </a:r>
            <a:r>
              <a:rPr lang="en-US" dirty="0" smtClean="0">
                <a:ea typeface="Calibri" panose="020F0502020204030204" pitchFamily="34" charset="0"/>
                <a:cs typeface="Times New Roman" panose="02020603050405020304" pitchFamily="18" charset="0"/>
              </a:rPr>
              <a:t>B1-B2 </a:t>
            </a:r>
            <a:r>
              <a:rPr lang="en-US" dirty="0">
                <a:ea typeface="Calibri" panose="020F0502020204030204" pitchFamily="34" charset="0"/>
                <a:cs typeface="Times New Roman" panose="02020603050405020304" pitchFamily="18" charset="0"/>
              </a:rPr>
              <a:t>Crossover </a:t>
            </a:r>
            <a:r>
              <a:rPr lang="en-US" dirty="0" smtClean="0">
                <a:ea typeface="Calibri" panose="020F0502020204030204" pitchFamily="34" charset="0"/>
                <a:cs typeface="Times New Roman" panose="02020603050405020304" pitchFamily="18" charset="0"/>
              </a:rPr>
              <a:t>Threshold (2/3)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a:xfrm>
            <a:off x="6553200" y="6434112"/>
            <a:ext cx="2133600" cy="365125"/>
          </a:xfrm>
        </p:spPr>
        <p:txBody>
          <a:bodyPr/>
          <a:lstStyle/>
          <a:p>
            <a:fld id="{615ADB79-25D6-47C0-AB51-22A13A0BBB50}" type="slidenum">
              <a:rPr lang="en-US" altLang="en-US" smtClean="0"/>
              <a:pPr/>
              <a:t>15</a:t>
            </a:fld>
            <a:endParaRPr lang="en-US" altLang="en-US" dirty="0"/>
          </a:p>
        </p:txBody>
      </p:sp>
      <p:grpSp>
        <p:nvGrpSpPr>
          <p:cNvPr id="31" name="Group 30"/>
          <p:cNvGrpSpPr/>
          <p:nvPr/>
        </p:nvGrpSpPr>
        <p:grpSpPr>
          <a:xfrm>
            <a:off x="223520" y="2116676"/>
            <a:ext cx="4328831" cy="3485848"/>
            <a:chOff x="223520" y="2772483"/>
            <a:chExt cx="4328831" cy="3485848"/>
          </a:xfrm>
        </p:grpSpPr>
        <p:pic>
          <p:nvPicPr>
            <p:cNvPr id="8" name="Picture 7"/>
            <p:cNvPicPr>
              <a:picLocks noChangeAspect="1"/>
            </p:cNvPicPr>
            <p:nvPr/>
          </p:nvPicPr>
          <p:blipFill>
            <a:blip r:embed="rId3"/>
            <a:stretch>
              <a:fillRect/>
            </a:stretch>
          </p:blipFill>
          <p:spPr>
            <a:xfrm>
              <a:off x="223520" y="2772483"/>
              <a:ext cx="4328831" cy="3485848"/>
            </a:xfrm>
            <a:prstGeom prst="rect">
              <a:avLst/>
            </a:prstGeom>
          </p:spPr>
        </p:pic>
        <p:sp>
          <p:nvSpPr>
            <p:cNvPr id="26" name="TextBox 25"/>
            <p:cNvSpPr txBox="1"/>
            <p:nvPr/>
          </p:nvSpPr>
          <p:spPr>
            <a:xfrm>
              <a:off x="3209822" y="3725028"/>
              <a:ext cx="1287182" cy="923330"/>
            </a:xfrm>
            <a:prstGeom prst="rect">
              <a:avLst/>
            </a:prstGeom>
            <a:noFill/>
          </p:spPr>
          <p:txBody>
            <a:bodyPr wrap="square" rtlCol="0">
              <a:spAutoFit/>
            </a:bodyPr>
            <a:lstStyle/>
            <a:p>
              <a:r>
                <a:rPr lang="en-US" dirty="0" smtClean="0">
                  <a:solidFill>
                    <a:schemeClr val="bg1"/>
                  </a:solidFill>
                </a:rPr>
                <a:t>10</a:t>
              </a:r>
              <a:r>
                <a:rPr lang="en-US" baseline="30000" dirty="0" smtClean="0">
                  <a:solidFill>
                    <a:schemeClr val="bg1"/>
                  </a:solidFill>
                </a:rPr>
                <a:t>-4</a:t>
              </a:r>
              <a:r>
                <a:rPr lang="en-US" dirty="0" smtClean="0">
                  <a:solidFill>
                    <a:schemeClr val="bg1"/>
                  </a:solidFill>
                </a:rPr>
                <a:t> </a:t>
              </a:r>
              <a:r>
                <a:rPr lang="en-US" dirty="0">
                  <a:solidFill>
                    <a:schemeClr val="bg1"/>
                  </a:solidFill>
                </a:rPr>
                <a:t>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cxnSp>
          <p:nvCxnSpPr>
            <p:cNvPr id="19" name="Straight Arrow Connector 18"/>
            <p:cNvCxnSpPr/>
            <p:nvPr/>
          </p:nvCxnSpPr>
          <p:spPr>
            <a:xfrm>
              <a:off x="3508310" y="4642080"/>
              <a:ext cx="665547"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4652809" y="2116684"/>
            <a:ext cx="4328821" cy="3485840"/>
            <a:chOff x="4652809" y="2782620"/>
            <a:chExt cx="4328821" cy="3485840"/>
          </a:xfrm>
        </p:grpSpPr>
        <p:pic>
          <p:nvPicPr>
            <p:cNvPr id="25" name="Picture 24"/>
            <p:cNvPicPr>
              <a:picLocks noChangeAspect="1"/>
            </p:cNvPicPr>
            <p:nvPr/>
          </p:nvPicPr>
          <p:blipFill>
            <a:blip r:embed="rId4"/>
            <a:stretch>
              <a:fillRect/>
            </a:stretch>
          </p:blipFill>
          <p:spPr>
            <a:xfrm>
              <a:off x="4652809" y="2782620"/>
              <a:ext cx="4328821" cy="3485840"/>
            </a:xfrm>
            <a:prstGeom prst="rect">
              <a:avLst/>
            </a:prstGeom>
          </p:spPr>
        </p:pic>
        <p:sp>
          <p:nvSpPr>
            <p:cNvPr id="28" name="TextBox 27"/>
            <p:cNvSpPr txBox="1"/>
            <p:nvPr/>
          </p:nvSpPr>
          <p:spPr>
            <a:xfrm>
              <a:off x="7538653" y="4180415"/>
              <a:ext cx="1287182" cy="923330"/>
            </a:xfrm>
            <a:prstGeom prst="rect">
              <a:avLst/>
            </a:prstGeom>
            <a:noFill/>
          </p:spPr>
          <p:txBody>
            <a:bodyPr wrap="square" rtlCol="0">
              <a:spAutoFit/>
            </a:bodyPr>
            <a:lstStyle/>
            <a:p>
              <a:r>
                <a:rPr lang="en-US" dirty="0" smtClean="0">
                  <a:solidFill>
                    <a:schemeClr val="bg1"/>
                  </a:solidFill>
                </a:rPr>
                <a:t>10</a:t>
              </a:r>
              <a:r>
                <a:rPr lang="en-US" baseline="30000" dirty="0" smtClean="0">
                  <a:solidFill>
                    <a:schemeClr val="bg1"/>
                  </a:solidFill>
                </a:rPr>
                <a:t>-4</a:t>
              </a:r>
              <a:r>
                <a:rPr lang="en-US" dirty="0" smtClean="0">
                  <a:solidFill>
                    <a:schemeClr val="bg1"/>
                  </a:solidFill>
                </a:rPr>
                <a:t> </a:t>
              </a:r>
              <a:r>
                <a:rPr lang="en-US" dirty="0">
                  <a:solidFill>
                    <a:schemeClr val="bg1"/>
                  </a:solidFill>
                </a:rPr>
                <a:t>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cxnSp>
          <p:nvCxnSpPr>
            <p:cNvPr id="29" name="Straight Arrow Connector 28"/>
            <p:cNvCxnSpPr/>
            <p:nvPr/>
          </p:nvCxnSpPr>
          <p:spPr>
            <a:xfrm>
              <a:off x="7837141" y="5097467"/>
              <a:ext cx="665547"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33" name="Rectangle 32"/>
          <p:cNvSpPr/>
          <p:nvPr/>
        </p:nvSpPr>
        <p:spPr>
          <a:xfrm>
            <a:off x="2398364" y="4534549"/>
            <a:ext cx="1831781" cy="4105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374822" y="1426588"/>
            <a:ext cx="8686800" cy="629739"/>
          </a:xfrm>
        </p:spPr>
        <p:txBody>
          <a:bodyPr/>
          <a:lstStyle/>
          <a:p>
            <a:pPr marL="400050"/>
            <a:r>
              <a:rPr lang="en-US" sz="2400" dirty="0" smtClean="0"/>
              <a:t>Signal-to-noise ratio is &gt;&gt;1 for chosen crossover threshold</a:t>
            </a:r>
            <a:endParaRPr lang="en-US" sz="2200" dirty="0" smtClean="0"/>
          </a:p>
        </p:txBody>
      </p:sp>
    </p:spTree>
    <p:extLst>
      <p:ext uri="{BB962C8B-B14F-4D97-AF65-F5344CB8AC3E}">
        <p14:creationId xmlns:p14="http://schemas.microsoft.com/office/powerpoint/2010/main" val="306539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#8: </a:t>
            </a:r>
            <a:r>
              <a:rPr lang="en-US" dirty="0">
                <a:ea typeface="Calibri" panose="020F0502020204030204" pitchFamily="34" charset="0"/>
                <a:cs typeface="Times New Roman" panose="02020603050405020304" pitchFamily="18" charset="0"/>
              </a:rPr>
              <a:t>XRS </a:t>
            </a:r>
            <a:r>
              <a:rPr lang="en-US" dirty="0" smtClean="0">
                <a:ea typeface="Calibri" panose="020F0502020204030204" pitchFamily="34" charset="0"/>
                <a:cs typeface="Times New Roman" panose="02020603050405020304" pitchFamily="18" charset="0"/>
              </a:rPr>
              <a:t>B1-B2 </a:t>
            </a:r>
            <a:r>
              <a:rPr lang="en-US" dirty="0">
                <a:ea typeface="Calibri" panose="020F0502020204030204" pitchFamily="34" charset="0"/>
                <a:cs typeface="Times New Roman" panose="02020603050405020304" pitchFamily="18" charset="0"/>
              </a:rPr>
              <a:t>Crossover </a:t>
            </a:r>
            <a:r>
              <a:rPr lang="en-US" dirty="0" smtClean="0">
                <a:ea typeface="Calibri" panose="020F0502020204030204" pitchFamily="34" charset="0"/>
                <a:cs typeface="Times New Roman" panose="02020603050405020304" pitchFamily="18" charset="0"/>
              </a:rPr>
              <a:t>Threshold (3/3)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16</a:t>
            </a:fld>
            <a:endParaRPr lang="en-US" altLang="en-US" dirty="0"/>
          </a:p>
        </p:txBody>
      </p:sp>
      <p:grpSp>
        <p:nvGrpSpPr>
          <p:cNvPr id="5" name="Group 4"/>
          <p:cNvGrpSpPr/>
          <p:nvPr/>
        </p:nvGrpSpPr>
        <p:grpSpPr>
          <a:xfrm>
            <a:off x="3895079" y="1251996"/>
            <a:ext cx="5108056" cy="4341496"/>
            <a:chOff x="3116425" y="1255786"/>
            <a:chExt cx="5590696" cy="4659727"/>
          </a:xfrm>
        </p:grpSpPr>
        <p:pic>
          <p:nvPicPr>
            <p:cNvPr id="3" name="Picture 2"/>
            <p:cNvPicPr>
              <a:picLocks noChangeAspect="1"/>
            </p:cNvPicPr>
            <p:nvPr/>
          </p:nvPicPr>
          <p:blipFill rotWithShape="1">
            <a:blip r:embed="rId3"/>
            <a:srcRect l="1413" t="17007" r="7802" b="1593"/>
            <a:stretch/>
          </p:blipFill>
          <p:spPr>
            <a:xfrm>
              <a:off x="3116425" y="1255786"/>
              <a:ext cx="5590696" cy="4650492"/>
            </a:xfrm>
            <a:prstGeom prst="rect">
              <a:avLst/>
            </a:prstGeom>
          </p:spPr>
        </p:pic>
        <p:sp>
          <p:nvSpPr>
            <p:cNvPr id="8" name="TextBox 7"/>
            <p:cNvSpPr txBox="1"/>
            <p:nvPr/>
          </p:nvSpPr>
          <p:spPr>
            <a:xfrm>
              <a:off x="3265714" y="1855800"/>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-4</a:t>
              </a:r>
              <a:endParaRPr lang="en-US" sz="1200" dirty="0"/>
            </a:p>
          </p:txBody>
        </p:sp>
        <p:sp>
          <p:nvSpPr>
            <p:cNvPr id="9" name="TextBox 8"/>
            <p:cNvSpPr txBox="1"/>
            <p:nvPr/>
          </p:nvSpPr>
          <p:spPr>
            <a:xfrm>
              <a:off x="7620000" y="5409892"/>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-4</a:t>
              </a:r>
              <a:endParaRPr lang="en-US" sz="1200" dirty="0"/>
            </a:p>
          </p:txBody>
        </p:sp>
        <p:sp>
          <p:nvSpPr>
            <p:cNvPr id="10" name="TextBox 9"/>
            <p:cNvSpPr txBox="1"/>
            <p:nvPr/>
          </p:nvSpPr>
          <p:spPr>
            <a:xfrm>
              <a:off x="6615826" y="5409891"/>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-5</a:t>
              </a:r>
              <a:endParaRPr lang="en-US" sz="1200" dirty="0"/>
            </a:p>
          </p:txBody>
        </p:sp>
        <p:sp>
          <p:nvSpPr>
            <p:cNvPr id="11" name="TextBox 10"/>
            <p:cNvSpPr txBox="1"/>
            <p:nvPr/>
          </p:nvSpPr>
          <p:spPr>
            <a:xfrm>
              <a:off x="3297993" y="2829436"/>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-5</a:t>
              </a:r>
              <a:endParaRPr lang="en-US" sz="1200" dirty="0"/>
            </a:p>
          </p:txBody>
        </p:sp>
        <p:sp>
          <p:nvSpPr>
            <p:cNvPr id="12" name="TextBox 11"/>
            <p:cNvSpPr txBox="1"/>
            <p:nvPr/>
          </p:nvSpPr>
          <p:spPr>
            <a:xfrm>
              <a:off x="3297993" y="3810581"/>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
          <p:nvSpPr>
            <p:cNvPr id="14" name="TextBox 13"/>
            <p:cNvSpPr txBox="1"/>
            <p:nvPr/>
          </p:nvSpPr>
          <p:spPr>
            <a:xfrm>
              <a:off x="5465413" y="5409890"/>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
          <p:nvSpPr>
            <p:cNvPr id="15" name="TextBox 14"/>
            <p:cNvSpPr txBox="1"/>
            <p:nvPr/>
          </p:nvSpPr>
          <p:spPr>
            <a:xfrm>
              <a:off x="4474886" y="5409889"/>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-7</a:t>
              </a:r>
              <a:endParaRPr lang="en-US" sz="1200" dirty="0"/>
            </a:p>
          </p:txBody>
        </p:sp>
        <p:sp>
          <p:nvSpPr>
            <p:cNvPr id="16" name="TextBox 15"/>
            <p:cNvSpPr txBox="1"/>
            <p:nvPr/>
          </p:nvSpPr>
          <p:spPr>
            <a:xfrm>
              <a:off x="3265714" y="4759386"/>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-7</a:t>
              </a:r>
              <a:endParaRPr lang="en-US" sz="1200" dirty="0"/>
            </a:p>
          </p:txBody>
        </p:sp>
        <p:sp>
          <p:nvSpPr>
            <p:cNvPr id="18" name="TextBox 17"/>
            <p:cNvSpPr txBox="1"/>
            <p:nvPr/>
          </p:nvSpPr>
          <p:spPr>
            <a:xfrm>
              <a:off x="5465413" y="5621674"/>
              <a:ext cx="1521947" cy="293839"/>
            </a:xfrm>
            <a:prstGeom prst="rect">
              <a:avLst/>
            </a:prstGeom>
            <a:solidFill>
              <a:schemeClr val="tx1"/>
            </a:solidFill>
          </p:spPr>
          <p:txBody>
            <a:bodyPr wrap="square" rtlCol="0">
              <a:spAutoFit/>
            </a:bodyPr>
            <a:lstStyle/>
            <a:p>
              <a:r>
                <a:rPr lang="en-US" sz="1200" dirty="0" smtClean="0">
                  <a:solidFill>
                    <a:schemeClr val="bg1"/>
                  </a:solidFill>
                </a:rPr>
                <a:t>XRS-B2 flux [W m</a:t>
              </a:r>
              <a:r>
                <a:rPr lang="en-US" sz="1200" baseline="30000" dirty="0" smtClean="0">
                  <a:solidFill>
                    <a:schemeClr val="bg1"/>
                  </a:solidFill>
                </a:rPr>
                <a:t>-2</a:t>
              </a:r>
              <a:r>
                <a:rPr lang="en-US" sz="1200" dirty="0" smtClean="0">
                  <a:solidFill>
                    <a:schemeClr val="bg1"/>
                  </a:solidFill>
                </a:rPr>
                <a:t>]</a:t>
              </a:r>
              <a:endParaRPr lang="en-US" sz="1200" dirty="0"/>
            </a:p>
          </p:txBody>
        </p:sp>
        <p:sp>
          <p:nvSpPr>
            <p:cNvPr id="19" name="TextBox 18"/>
            <p:cNvSpPr txBox="1"/>
            <p:nvPr/>
          </p:nvSpPr>
          <p:spPr>
            <a:xfrm rot="16200000">
              <a:off x="2435337" y="3169329"/>
              <a:ext cx="1660758" cy="296502"/>
            </a:xfrm>
            <a:prstGeom prst="rect">
              <a:avLst/>
            </a:prstGeom>
            <a:solidFill>
              <a:schemeClr val="tx1"/>
            </a:solidFill>
          </p:spPr>
          <p:txBody>
            <a:bodyPr wrap="square" rtlCol="0">
              <a:spAutoFit/>
            </a:bodyPr>
            <a:lstStyle/>
            <a:p>
              <a:r>
                <a:rPr lang="en-US" sz="1200" dirty="0" smtClean="0">
                  <a:solidFill>
                    <a:schemeClr val="bg1"/>
                  </a:solidFill>
                </a:rPr>
                <a:t>XRS-B1 flux [W m</a:t>
              </a:r>
              <a:r>
                <a:rPr lang="en-US" sz="1200" baseline="30000" dirty="0" smtClean="0">
                  <a:solidFill>
                    <a:schemeClr val="bg1"/>
                  </a:solidFill>
                </a:rPr>
                <a:t>-2</a:t>
              </a:r>
              <a:r>
                <a:rPr lang="en-US" sz="1200" dirty="0" smtClean="0">
                  <a:solidFill>
                    <a:schemeClr val="bg1"/>
                  </a:solidFill>
                </a:rPr>
                <a:t>]</a:t>
              </a:r>
              <a:endParaRPr lang="en-US" sz="1200" dirty="0"/>
            </a:p>
          </p:txBody>
        </p:sp>
      </p:grpSp>
      <p:sp>
        <p:nvSpPr>
          <p:cNvPr id="6" name="Rectangle 5"/>
          <p:cNvSpPr/>
          <p:nvPr/>
        </p:nvSpPr>
        <p:spPr>
          <a:xfrm>
            <a:off x="152917" y="865392"/>
            <a:ext cx="4234936" cy="5355312"/>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anose="020B0604020202020204" pitchFamily="34" charset="0"/>
              </a:rPr>
              <a:t>Analysis of event detection   algorithm was done to clarify transition impacts.</a:t>
            </a:r>
          </a:p>
          <a:p>
            <a:pPr marL="285750" indent="-285750">
              <a:buFont typeface="Arial" panose="020B0604020202020204" pitchFamily="34" charset="0"/>
              <a:buChar char="•"/>
            </a:pPr>
            <a:endParaRPr lang="en-US" dirty="0" smtClean="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During event if B1 &lt; B2</a:t>
            </a:r>
          </a:p>
          <a:p>
            <a:pPr marL="742950" lvl="1" indent="-285750">
              <a:buFont typeface="Arial" panose="020B0604020202020204" pitchFamily="34" charset="0"/>
              <a:buChar char="•"/>
            </a:pPr>
            <a:r>
              <a:rPr lang="en-US" dirty="0" smtClean="0">
                <a:latin typeface="Arial" panose="020B0604020202020204" pitchFamily="34" charset="0"/>
              </a:rPr>
              <a:t>rise, fall: no issue</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During event  if B1 &gt; B2</a:t>
            </a:r>
          </a:p>
          <a:p>
            <a:pPr marL="742950" lvl="1" indent="-285750">
              <a:buFont typeface="Arial" panose="020B0604020202020204" pitchFamily="34" charset="0"/>
              <a:buChar char="•"/>
            </a:pPr>
            <a:r>
              <a:rPr lang="en-US" dirty="0" smtClean="0">
                <a:latin typeface="Arial" panose="020B0604020202020204" pitchFamily="34" charset="0"/>
              </a:rPr>
              <a:t>rise: false peak if difference </a:t>
            </a:r>
          </a:p>
          <a:p>
            <a:pPr lvl="1"/>
            <a:r>
              <a:rPr lang="en-US" dirty="0" smtClean="0">
                <a:latin typeface="Arial" panose="020B0604020202020204" pitchFamily="34" charset="0"/>
              </a:rPr>
              <a:t>     is large (recovery &gt;4 mins)</a:t>
            </a:r>
          </a:p>
          <a:p>
            <a:pPr marL="742950" lvl="1" indent="-285750">
              <a:buFont typeface="Arial" panose="020B0604020202020204" pitchFamily="34" charset="0"/>
              <a:buChar char="•"/>
            </a:pPr>
            <a:r>
              <a:rPr lang="en-US" dirty="0" smtClean="0">
                <a:latin typeface="Arial" panose="020B0604020202020204" pitchFamily="34" charset="0"/>
              </a:rPr>
              <a:t>fall: no issue</a:t>
            </a:r>
          </a:p>
          <a:p>
            <a:pPr marL="742950" lvl="1" indent="-285750">
              <a:buFont typeface="Arial" panose="020B0604020202020204" pitchFamily="34" charset="0"/>
              <a:buChar char="•"/>
            </a:pPr>
            <a:endParaRPr lang="en-US" b="0" i="0" dirty="0">
              <a:effectLst/>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Risks: calibration errors, SEP event</a:t>
            </a:r>
          </a:p>
        </p:txBody>
      </p:sp>
      <p:sp>
        <p:nvSpPr>
          <p:cNvPr id="20" name="TextBox 19"/>
          <p:cNvSpPr txBox="1"/>
          <p:nvPr/>
        </p:nvSpPr>
        <p:spPr>
          <a:xfrm>
            <a:off x="5556313" y="4660734"/>
            <a:ext cx="1804661" cy="461665"/>
          </a:xfrm>
          <a:prstGeom prst="rect">
            <a:avLst/>
          </a:prstGeom>
          <a:solidFill>
            <a:schemeClr val="tx1"/>
          </a:solidFill>
        </p:spPr>
        <p:txBody>
          <a:bodyPr wrap="none" rtlCol="0">
            <a:spAutoFit/>
          </a:bodyPr>
          <a:lstStyle/>
          <a:p>
            <a:r>
              <a:rPr lang="en-US" sz="1200" b="1" dirty="0" smtClean="0">
                <a:solidFill>
                  <a:schemeClr val="bg1"/>
                </a:solidFill>
              </a:rPr>
              <a:t>GOES-16</a:t>
            </a:r>
            <a:r>
              <a:rPr lang="en-US" sz="1200" dirty="0" smtClean="0">
                <a:solidFill>
                  <a:schemeClr val="bg1"/>
                </a:solidFill>
              </a:rPr>
              <a:t> September 2017</a:t>
            </a:r>
          </a:p>
          <a:p>
            <a:r>
              <a:rPr lang="en-US" sz="1200" dirty="0" smtClean="0">
                <a:solidFill>
                  <a:schemeClr val="bg1"/>
                </a:solidFill>
              </a:rPr>
              <a:t>1-minute averaged fluxes</a:t>
            </a:r>
            <a:endParaRPr lang="en-US" sz="1200" dirty="0">
              <a:solidFill>
                <a:schemeClr val="bg1"/>
              </a:solidFill>
            </a:endParaRPr>
          </a:p>
        </p:txBody>
      </p:sp>
      <p:cxnSp>
        <p:nvCxnSpPr>
          <p:cNvPr id="23" name="Straight Connector 22"/>
          <p:cNvCxnSpPr/>
          <p:nvPr/>
        </p:nvCxnSpPr>
        <p:spPr>
          <a:xfrm>
            <a:off x="4310748" y="1892201"/>
            <a:ext cx="4521590" cy="0"/>
          </a:xfrm>
          <a:prstGeom prst="line">
            <a:avLst/>
          </a:prstGeom>
          <a:ln w="19050">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9" idx="0"/>
          </p:cNvCxnSpPr>
          <p:nvPr/>
        </p:nvCxnSpPr>
        <p:spPr>
          <a:xfrm flipH="1" flipV="1">
            <a:off x="8206545" y="1379610"/>
            <a:ext cx="17523" cy="3742792"/>
          </a:xfrm>
          <a:prstGeom prst="line">
            <a:avLst/>
          </a:prstGeom>
          <a:ln w="19050">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719332" y="1569035"/>
            <a:ext cx="3316416" cy="369332"/>
          </a:xfrm>
          <a:prstGeom prst="rect">
            <a:avLst/>
          </a:prstGeom>
          <a:noFill/>
        </p:spPr>
        <p:txBody>
          <a:bodyPr wrap="square" rtlCol="0">
            <a:spAutoFit/>
          </a:bodyPr>
          <a:lstStyle/>
          <a:p>
            <a:r>
              <a:rPr lang="en-US" dirty="0" smtClean="0">
                <a:solidFill>
                  <a:srgbClr val="7030A0"/>
                </a:solidFill>
              </a:rPr>
              <a:t>transition threshold = 10</a:t>
            </a:r>
            <a:r>
              <a:rPr lang="en-US" baseline="30000" dirty="0" smtClean="0">
                <a:solidFill>
                  <a:srgbClr val="7030A0"/>
                </a:solidFill>
              </a:rPr>
              <a:t>-4</a:t>
            </a:r>
            <a:r>
              <a:rPr lang="en-US" dirty="0" smtClean="0">
                <a:solidFill>
                  <a:srgbClr val="7030A0"/>
                </a:solidFill>
              </a:rPr>
              <a:t> </a:t>
            </a:r>
            <a:r>
              <a:rPr lang="en-US" dirty="0">
                <a:solidFill>
                  <a:srgbClr val="7030A0"/>
                </a:solidFill>
              </a:rPr>
              <a:t>W/m</a:t>
            </a:r>
            <a:r>
              <a:rPr lang="en-US" baseline="30000" dirty="0">
                <a:solidFill>
                  <a:srgbClr val="7030A0"/>
                </a:solidFill>
              </a:rPr>
              <a:t>2</a:t>
            </a:r>
            <a:endParaRPr lang="en-US" dirty="0">
              <a:solidFill>
                <a:srgbClr val="7030A0"/>
              </a:solidFill>
            </a:endParaRPr>
          </a:p>
        </p:txBody>
      </p:sp>
      <p:cxnSp>
        <p:nvCxnSpPr>
          <p:cNvPr id="28" name="Straight Connector 27"/>
          <p:cNvCxnSpPr/>
          <p:nvPr/>
        </p:nvCxnSpPr>
        <p:spPr>
          <a:xfrm flipV="1">
            <a:off x="4129381" y="2186901"/>
            <a:ext cx="3932268" cy="22151"/>
          </a:xfrm>
          <a:prstGeom prst="line">
            <a:avLst/>
          </a:prstGeom>
          <a:ln w="1905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894549" y="2078747"/>
            <a:ext cx="8480" cy="3210393"/>
          </a:xfrm>
          <a:prstGeom prst="line">
            <a:avLst/>
          </a:prstGeom>
          <a:ln w="1905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760977" y="2178873"/>
            <a:ext cx="3133572" cy="369332"/>
          </a:xfrm>
          <a:prstGeom prst="rect">
            <a:avLst/>
          </a:prstGeom>
          <a:noFill/>
          <a:ln>
            <a:noFill/>
          </a:ln>
        </p:spPr>
        <p:txBody>
          <a:bodyPr wrap="square" rtlCol="0">
            <a:spAutoFit/>
          </a:bodyPr>
          <a:lstStyle/>
          <a:p>
            <a:r>
              <a:rPr lang="en-US" dirty="0" smtClean="0">
                <a:solidFill>
                  <a:schemeClr val="accent6">
                    <a:lumMod val="75000"/>
                  </a:schemeClr>
                </a:solidFill>
              </a:rPr>
              <a:t>flare threshold</a:t>
            </a:r>
            <a:r>
              <a:rPr lang="en-US" dirty="0">
                <a:solidFill>
                  <a:schemeClr val="accent6">
                    <a:lumMod val="75000"/>
                  </a:schemeClr>
                </a:solidFill>
              </a:rPr>
              <a:t> </a:t>
            </a:r>
            <a:r>
              <a:rPr lang="en-US" dirty="0" smtClean="0">
                <a:solidFill>
                  <a:schemeClr val="accent6">
                    <a:lumMod val="75000"/>
                  </a:schemeClr>
                </a:solidFill>
              </a:rPr>
              <a:t>= 5x10</a:t>
            </a:r>
            <a:r>
              <a:rPr lang="en-US" baseline="30000" dirty="0" smtClean="0">
                <a:solidFill>
                  <a:schemeClr val="accent6">
                    <a:lumMod val="75000"/>
                  </a:schemeClr>
                </a:solidFill>
              </a:rPr>
              <a:t>-5</a:t>
            </a:r>
            <a:r>
              <a:rPr lang="en-US" dirty="0" smtClean="0">
                <a:solidFill>
                  <a:schemeClr val="accent6">
                    <a:lumMod val="75000"/>
                  </a:schemeClr>
                </a:solidFill>
              </a:rPr>
              <a:t> </a:t>
            </a:r>
            <a:r>
              <a:rPr lang="en-US" dirty="0">
                <a:solidFill>
                  <a:schemeClr val="accent6">
                    <a:lumMod val="75000"/>
                  </a:schemeClr>
                </a:solidFill>
              </a:rPr>
              <a:t>W/m</a:t>
            </a:r>
            <a:r>
              <a:rPr lang="en-US" baseline="30000" dirty="0">
                <a:solidFill>
                  <a:schemeClr val="accent6">
                    <a:lumMod val="75000"/>
                  </a:schemeClr>
                </a:solidFill>
              </a:rPr>
              <a:t>2</a:t>
            </a:r>
            <a:endParaRPr lang="en-US" dirty="0">
              <a:solidFill>
                <a:schemeClr val="accent6">
                  <a:lumMod val="75000"/>
                </a:schemeClr>
              </a:solidFill>
            </a:endParaRPr>
          </a:p>
        </p:txBody>
      </p:sp>
      <p:grpSp>
        <p:nvGrpSpPr>
          <p:cNvPr id="54" name="Group 53"/>
          <p:cNvGrpSpPr/>
          <p:nvPr/>
        </p:nvGrpSpPr>
        <p:grpSpPr>
          <a:xfrm>
            <a:off x="-5703" y="1915107"/>
            <a:ext cx="3225487" cy="1571153"/>
            <a:chOff x="-16475" y="840259"/>
            <a:chExt cx="3225487" cy="1571153"/>
          </a:xfrm>
        </p:grpSpPr>
        <p:sp>
          <p:nvSpPr>
            <p:cNvPr id="36" name="Freeform 35"/>
            <p:cNvSpPr/>
            <p:nvPr/>
          </p:nvSpPr>
          <p:spPr>
            <a:xfrm>
              <a:off x="700216" y="971877"/>
              <a:ext cx="2290119" cy="955777"/>
            </a:xfrm>
            <a:custGeom>
              <a:avLst/>
              <a:gdLst>
                <a:gd name="connsiteX0" fmla="*/ 0 w 2290119"/>
                <a:gd name="connsiteY0" fmla="*/ 881637 h 955777"/>
                <a:gd name="connsiteX1" fmla="*/ 370703 w 2290119"/>
                <a:gd name="connsiteY1" fmla="*/ 16664 h 955777"/>
                <a:gd name="connsiteX2" fmla="*/ 939114 w 2290119"/>
                <a:gd name="connsiteY2" fmla="*/ 337939 h 955777"/>
                <a:gd name="connsiteX3" fmla="*/ 1425146 w 2290119"/>
                <a:gd name="connsiteY3" fmla="*/ 667453 h 955777"/>
                <a:gd name="connsiteX4" fmla="*/ 2290119 w 2290119"/>
                <a:gd name="connsiteY4" fmla="*/ 955777 h 955777"/>
                <a:gd name="connsiteX5" fmla="*/ 2290119 w 2290119"/>
                <a:gd name="connsiteY5" fmla="*/ 955777 h 9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119" h="955777">
                  <a:moveTo>
                    <a:pt x="0" y="881637"/>
                  </a:moveTo>
                  <a:cubicBezTo>
                    <a:pt x="107092" y="494458"/>
                    <a:pt x="214184" y="107280"/>
                    <a:pt x="370703" y="16664"/>
                  </a:cubicBezTo>
                  <a:cubicBezTo>
                    <a:pt x="527222" y="-73952"/>
                    <a:pt x="763374" y="229474"/>
                    <a:pt x="939114" y="337939"/>
                  </a:cubicBezTo>
                  <a:cubicBezTo>
                    <a:pt x="1114854" y="446404"/>
                    <a:pt x="1199979" y="564480"/>
                    <a:pt x="1425146" y="667453"/>
                  </a:cubicBezTo>
                  <a:cubicBezTo>
                    <a:pt x="1650313" y="770426"/>
                    <a:pt x="2290119" y="955777"/>
                    <a:pt x="2290119" y="955777"/>
                  </a:cubicBezTo>
                  <a:lnTo>
                    <a:pt x="2290119" y="955777"/>
                  </a:lnTo>
                </a:path>
              </a:pathLst>
            </a:cu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712307" y="1058816"/>
              <a:ext cx="2290119" cy="955777"/>
            </a:xfrm>
            <a:custGeom>
              <a:avLst/>
              <a:gdLst>
                <a:gd name="connsiteX0" fmla="*/ 0 w 2290119"/>
                <a:gd name="connsiteY0" fmla="*/ 881637 h 955777"/>
                <a:gd name="connsiteX1" fmla="*/ 370703 w 2290119"/>
                <a:gd name="connsiteY1" fmla="*/ 16664 h 955777"/>
                <a:gd name="connsiteX2" fmla="*/ 939114 w 2290119"/>
                <a:gd name="connsiteY2" fmla="*/ 337939 h 955777"/>
                <a:gd name="connsiteX3" fmla="*/ 1425146 w 2290119"/>
                <a:gd name="connsiteY3" fmla="*/ 667453 h 955777"/>
                <a:gd name="connsiteX4" fmla="*/ 2290119 w 2290119"/>
                <a:gd name="connsiteY4" fmla="*/ 955777 h 955777"/>
                <a:gd name="connsiteX5" fmla="*/ 2290119 w 2290119"/>
                <a:gd name="connsiteY5" fmla="*/ 955777 h 9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119" h="955777">
                  <a:moveTo>
                    <a:pt x="0" y="881637"/>
                  </a:moveTo>
                  <a:cubicBezTo>
                    <a:pt x="107092" y="494458"/>
                    <a:pt x="214184" y="107280"/>
                    <a:pt x="370703" y="16664"/>
                  </a:cubicBezTo>
                  <a:cubicBezTo>
                    <a:pt x="527222" y="-73952"/>
                    <a:pt x="763374" y="229474"/>
                    <a:pt x="939114" y="337939"/>
                  </a:cubicBezTo>
                  <a:cubicBezTo>
                    <a:pt x="1114854" y="446404"/>
                    <a:pt x="1199979" y="564480"/>
                    <a:pt x="1425146" y="667453"/>
                  </a:cubicBezTo>
                  <a:cubicBezTo>
                    <a:pt x="1650313" y="770426"/>
                    <a:pt x="2290119" y="955777"/>
                    <a:pt x="2290119" y="955777"/>
                  </a:cubicBezTo>
                  <a:lnTo>
                    <a:pt x="2290119" y="955777"/>
                  </a:lnTo>
                </a:path>
              </a:pathLst>
            </a:cu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421217" y="954780"/>
              <a:ext cx="426720" cy="369332"/>
            </a:xfrm>
            <a:prstGeom prst="rect">
              <a:avLst/>
            </a:prstGeom>
            <a:noFill/>
          </p:spPr>
          <p:txBody>
            <a:bodyPr wrap="none" rtlCol="0">
              <a:spAutoFit/>
            </a:bodyPr>
            <a:lstStyle/>
            <a:p>
              <a:r>
                <a:rPr lang="en-US" dirty="0" smtClean="0">
                  <a:solidFill>
                    <a:srgbClr val="FFFF00"/>
                  </a:solidFill>
                </a:rPr>
                <a:t>B2</a:t>
              </a:r>
            </a:p>
          </p:txBody>
        </p:sp>
        <p:sp>
          <p:nvSpPr>
            <p:cNvPr id="39" name="TextBox 38"/>
            <p:cNvSpPr txBox="1"/>
            <p:nvPr/>
          </p:nvSpPr>
          <p:spPr>
            <a:xfrm>
              <a:off x="777392" y="1568296"/>
              <a:ext cx="426720" cy="369332"/>
            </a:xfrm>
            <a:prstGeom prst="rect">
              <a:avLst/>
            </a:prstGeom>
            <a:noFill/>
          </p:spPr>
          <p:txBody>
            <a:bodyPr wrap="none" rtlCol="0">
              <a:spAutoFit/>
            </a:bodyPr>
            <a:lstStyle/>
            <a:p>
              <a:r>
                <a:rPr lang="en-US" dirty="0" smtClean="0">
                  <a:solidFill>
                    <a:srgbClr val="FFC000"/>
                  </a:solidFill>
                </a:rPr>
                <a:t>B1</a:t>
              </a:r>
            </a:p>
          </p:txBody>
        </p:sp>
        <p:cxnSp>
          <p:nvCxnSpPr>
            <p:cNvPr id="42" name="Straight Connector 41"/>
            <p:cNvCxnSpPr/>
            <p:nvPr/>
          </p:nvCxnSpPr>
          <p:spPr>
            <a:xfrm flipV="1">
              <a:off x="527222" y="1373357"/>
              <a:ext cx="2627170" cy="4520"/>
            </a:xfrm>
            <a:prstGeom prst="line">
              <a:avLst/>
            </a:prstGeom>
            <a:ln>
              <a:solidFill>
                <a:schemeClr val="bg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947757" y="1067330"/>
              <a:ext cx="1164101" cy="369332"/>
            </a:xfrm>
            <a:prstGeom prst="rect">
              <a:avLst/>
            </a:prstGeom>
            <a:noFill/>
          </p:spPr>
          <p:txBody>
            <a:bodyPr wrap="none" rtlCol="0">
              <a:spAutoFit/>
            </a:bodyPr>
            <a:lstStyle/>
            <a:p>
              <a:r>
                <a:rPr lang="en-US" dirty="0" smtClean="0">
                  <a:solidFill>
                    <a:schemeClr val="bg2">
                      <a:lumMod val="40000"/>
                      <a:lumOff val="60000"/>
                    </a:schemeClr>
                  </a:solidFill>
                </a:rPr>
                <a:t>10</a:t>
              </a:r>
              <a:r>
                <a:rPr lang="en-US" baseline="30000" dirty="0" smtClean="0">
                  <a:solidFill>
                    <a:schemeClr val="bg2">
                      <a:lumMod val="40000"/>
                      <a:lumOff val="60000"/>
                    </a:schemeClr>
                  </a:solidFill>
                </a:rPr>
                <a:t>-4</a:t>
              </a:r>
              <a:r>
                <a:rPr lang="en-US" dirty="0" smtClean="0">
                  <a:solidFill>
                    <a:schemeClr val="bg2">
                      <a:lumMod val="40000"/>
                      <a:lumOff val="60000"/>
                    </a:schemeClr>
                  </a:solidFill>
                </a:rPr>
                <a:t> W m</a:t>
              </a:r>
              <a:r>
                <a:rPr lang="en-US" baseline="30000" dirty="0" smtClean="0">
                  <a:solidFill>
                    <a:schemeClr val="bg2">
                      <a:lumMod val="40000"/>
                      <a:lumOff val="60000"/>
                    </a:schemeClr>
                  </a:solidFill>
                </a:rPr>
                <a:t>-2</a:t>
              </a:r>
              <a:endParaRPr lang="en-US" dirty="0">
                <a:solidFill>
                  <a:schemeClr val="bg2">
                    <a:lumMod val="40000"/>
                    <a:lumOff val="60000"/>
                  </a:schemeClr>
                </a:solidFill>
              </a:endParaRPr>
            </a:p>
          </p:txBody>
        </p:sp>
        <p:cxnSp>
          <p:nvCxnSpPr>
            <p:cNvPr id="49" name="Straight Connector 48"/>
            <p:cNvCxnSpPr/>
            <p:nvPr/>
          </p:nvCxnSpPr>
          <p:spPr>
            <a:xfrm flipH="1">
              <a:off x="329514" y="840259"/>
              <a:ext cx="24713" cy="12384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19318" y="2078747"/>
              <a:ext cx="288969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248199" y="2042080"/>
              <a:ext cx="614271" cy="369332"/>
            </a:xfrm>
            <a:prstGeom prst="rect">
              <a:avLst/>
            </a:prstGeom>
            <a:noFill/>
          </p:spPr>
          <p:txBody>
            <a:bodyPr wrap="none" rtlCol="0">
              <a:spAutoFit/>
            </a:bodyPr>
            <a:lstStyle/>
            <a:p>
              <a:r>
                <a:rPr lang="en-US" dirty="0" smtClean="0"/>
                <a:t>time</a:t>
              </a:r>
              <a:endParaRPr lang="en-US" dirty="0"/>
            </a:p>
          </p:txBody>
        </p:sp>
        <p:sp>
          <p:nvSpPr>
            <p:cNvPr id="53" name="TextBox 52"/>
            <p:cNvSpPr txBox="1"/>
            <p:nvPr/>
          </p:nvSpPr>
          <p:spPr>
            <a:xfrm rot="16200000">
              <a:off x="-393854" y="1279138"/>
              <a:ext cx="1124090" cy="369332"/>
            </a:xfrm>
            <a:prstGeom prst="rect">
              <a:avLst/>
            </a:prstGeom>
            <a:noFill/>
          </p:spPr>
          <p:txBody>
            <a:bodyPr wrap="none" rtlCol="0">
              <a:spAutoFit/>
            </a:bodyPr>
            <a:lstStyle/>
            <a:p>
              <a:r>
                <a:rPr lang="en-US" dirty="0" smtClean="0"/>
                <a:t>irradiance</a:t>
              </a:r>
              <a:endParaRPr lang="en-US" dirty="0"/>
            </a:p>
          </p:txBody>
        </p:sp>
      </p:grpSp>
    </p:spTree>
    <p:extLst>
      <p:ext uri="{BB962C8B-B14F-4D97-AF65-F5344CB8AC3E}">
        <p14:creationId xmlns:p14="http://schemas.microsoft.com/office/powerpoint/2010/main" val="1702079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#9: </a:t>
            </a:r>
            <a:r>
              <a:rPr lang="en-US" dirty="0">
                <a:ea typeface="Calibri" panose="020F0502020204030204" pitchFamily="34" charset="0"/>
                <a:cs typeface="Times New Roman" panose="02020603050405020304" pitchFamily="18" charset="0"/>
              </a:rPr>
              <a:t>XRS A1-A2 Crossover </a:t>
            </a:r>
            <a:r>
              <a:rPr lang="en-US" dirty="0" smtClean="0">
                <a:ea typeface="Calibri" panose="020F0502020204030204" pitchFamily="34" charset="0"/>
                <a:cs typeface="Times New Roman" panose="02020603050405020304" pitchFamily="18" charset="0"/>
              </a:rPr>
              <a:t>Threshold (1/2)</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17</a:t>
            </a:fld>
            <a:endParaRPr lang="en-US" alt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575" t="4223" r="2898" b="6089"/>
          <a:stretch/>
        </p:blipFill>
        <p:spPr>
          <a:xfrm>
            <a:off x="62912" y="2890607"/>
            <a:ext cx="4275172" cy="3438476"/>
          </a:xfrm>
          <a:prstGeom prst="rect">
            <a:avLst/>
          </a:prstGeom>
        </p:spPr>
      </p:pic>
      <p:cxnSp>
        <p:nvCxnSpPr>
          <p:cNvPr id="41" name="Straight Connector 40"/>
          <p:cNvCxnSpPr/>
          <p:nvPr/>
        </p:nvCxnSpPr>
        <p:spPr>
          <a:xfrm>
            <a:off x="481347" y="4421979"/>
            <a:ext cx="3634754" cy="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42975" y="4347339"/>
            <a:ext cx="2615272" cy="369332"/>
          </a:xfrm>
          <a:prstGeom prst="rect">
            <a:avLst/>
          </a:prstGeom>
          <a:noFill/>
          <a:ln>
            <a:noFill/>
          </a:ln>
        </p:spPr>
        <p:txBody>
          <a:bodyPr wrap="square" rtlCol="0">
            <a:spAutoFit/>
          </a:bodyPr>
          <a:lstStyle/>
          <a:p>
            <a:r>
              <a:rPr lang="en-US" dirty="0" smtClean="0">
                <a:solidFill>
                  <a:srgbClr val="7030A0"/>
                </a:solidFill>
              </a:rPr>
              <a:t>crossover threshold = 10</a:t>
            </a:r>
            <a:r>
              <a:rPr lang="en-US" baseline="30000" dirty="0" smtClean="0">
                <a:solidFill>
                  <a:srgbClr val="7030A0"/>
                </a:solidFill>
              </a:rPr>
              <a:t>-5</a:t>
            </a:r>
            <a:r>
              <a:rPr lang="en-US" dirty="0" smtClean="0">
                <a:solidFill>
                  <a:srgbClr val="7030A0"/>
                </a:solidFill>
              </a:rPr>
              <a:t>  </a:t>
            </a:r>
          </a:p>
        </p:txBody>
      </p:sp>
      <p:cxnSp>
        <p:nvCxnSpPr>
          <p:cNvPr id="14" name="Straight Connector 13"/>
          <p:cNvCxnSpPr/>
          <p:nvPr/>
        </p:nvCxnSpPr>
        <p:spPr>
          <a:xfrm>
            <a:off x="457200" y="3659256"/>
            <a:ext cx="3634754" cy="0"/>
          </a:xfrm>
          <a:prstGeom prst="line">
            <a:avLst/>
          </a:prstGeom>
          <a:ln>
            <a:solidFill>
              <a:schemeClr val="bg2"/>
            </a:solidFill>
            <a:prstDash val="sysDot"/>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44427" y="3367878"/>
            <a:ext cx="2513820" cy="369332"/>
          </a:xfrm>
          <a:prstGeom prst="rect">
            <a:avLst/>
          </a:prstGeom>
          <a:noFill/>
          <a:ln>
            <a:noFill/>
          </a:ln>
        </p:spPr>
        <p:txBody>
          <a:bodyPr wrap="square" rtlCol="0">
            <a:spAutoFit/>
          </a:bodyPr>
          <a:lstStyle/>
          <a:p>
            <a:r>
              <a:rPr lang="en-US" dirty="0" smtClean="0">
                <a:solidFill>
                  <a:schemeClr val="bg2"/>
                </a:solidFill>
              </a:rPr>
              <a:t>A1 saturates at </a:t>
            </a:r>
            <a:r>
              <a:rPr lang="en-US" dirty="0">
                <a:solidFill>
                  <a:schemeClr val="bg2"/>
                </a:solidFill>
              </a:rPr>
              <a:t>7</a:t>
            </a:r>
            <a:r>
              <a:rPr lang="en-US" dirty="0" smtClean="0">
                <a:solidFill>
                  <a:schemeClr val="bg2"/>
                </a:solidFill>
              </a:rPr>
              <a:t>x10</a:t>
            </a:r>
            <a:r>
              <a:rPr lang="en-US" baseline="30000" dirty="0" smtClean="0">
                <a:solidFill>
                  <a:schemeClr val="bg2"/>
                </a:solidFill>
              </a:rPr>
              <a:t>-4</a:t>
            </a:r>
            <a:r>
              <a:rPr lang="en-US" dirty="0" smtClean="0">
                <a:solidFill>
                  <a:schemeClr val="bg2"/>
                </a:solidFill>
              </a:rPr>
              <a:t> </a:t>
            </a:r>
            <a:r>
              <a:rPr lang="en-US" dirty="0" smtClean="0">
                <a:solidFill>
                  <a:srgbClr val="7030A0"/>
                </a:solidFill>
              </a:rPr>
              <a:t>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597" r="3177" b="4784"/>
          <a:stretch/>
        </p:blipFill>
        <p:spPr>
          <a:xfrm>
            <a:off x="4510388" y="2862732"/>
            <a:ext cx="4428291" cy="3466351"/>
          </a:xfrm>
          <a:prstGeom prst="rect">
            <a:avLst/>
          </a:prstGeom>
        </p:spPr>
      </p:pic>
      <p:sp>
        <p:nvSpPr>
          <p:cNvPr id="34" name="Content Placeholder 2"/>
          <p:cNvSpPr txBox="1">
            <a:spLocks/>
          </p:cNvSpPr>
          <p:nvPr/>
        </p:nvSpPr>
        <p:spPr bwMode="auto">
          <a:xfrm>
            <a:off x="225281" y="1095110"/>
            <a:ext cx="8713397" cy="17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r>
              <a:rPr lang="en-US" sz="2400" dirty="0" smtClean="0"/>
              <a:t>Choose flux level for primary channel to switch from A1 to A2. </a:t>
            </a:r>
          </a:p>
          <a:p>
            <a:pPr marL="400050"/>
            <a:r>
              <a:rPr lang="en-US" sz="2400" dirty="0" smtClean="0"/>
              <a:t>GOES-16, 17 pre-flight:    10</a:t>
            </a:r>
            <a:r>
              <a:rPr lang="en-US" sz="2400" baseline="30000" dirty="0" smtClean="0"/>
              <a:t>-6</a:t>
            </a:r>
            <a:r>
              <a:rPr lang="en-US" sz="2400" dirty="0" smtClean="0"/>
              <a:t> W/m</a:t>
            </a:r>
            <a:r>
              <a:rPr lang="en-US" sz="2400" baseline="30000" dirty="0" smtClean="0"/>
              <a:t>2</a:t>
            </a:r>
            <a:r>
              <a:rPr lang="en-US" sz="2400" dirty="0" smtClean="0"/>
              <a:t> (C1 class) </a:t>
            </a:r>
          </a:p>
          <a:p>
            <a:pPr marL="57150" indent="0">
              <a:buFont typeface="Arial" panose="020B0604020202020204" pitchFamily="34" charset="0"/>
              <a:buNone/>
            </a:pPr>
            <a:r>
              <a:rPr lang="en-US" sz="2400" dirty="0" smtClean="0"/>
              <a:t>                            Provisional: 10</a:t>
            </a:r>
            <a:r>
              <a:rPr lang="en-US" sz="2400" baseline="30000" dirty="0" smtClean="0"/>
              <a:t>-5</a:t>
            </a:r>
            <a:r>
              <a:rPr lang="en-US" sz="2400" dirty="0" smtClean="0"/>
              <a:t> W/m</a:t>
            </a:r>
            <a:r>
              <a:rPr lang="en-US" sz="2400" baseline="30000" dirty="0" smtClean="0"/>
              <a:t>2</a:t>
            </a:r>
            <a:r>
              <a:rPr lang="en-US" sz="2400" dirty="0" smtClean="0"/>
              <a:t> (M1 class)</a:t>
            </a:r>
          </a:p>
          <a:p>
            <a:pPr marL="400050"/>
            <a:r>
              <a:rPr lang="en-US" sz="2400" dirty="0" smtClean="0"/>
              <a:t>A2 </a:t>
            </a:r>
            <a:r>
              <a:rPr lang="en-US" sz="2400" dirty="0"/>
              <a:t>responsivity </a:t>
            </a:r>
            <a:r>
              <a:rPr lang="en-US" sz="2400" dirty="0" smtClean="0"/>
              <a:t>adjusted by 2% so A1 and A2 fluxes match.  </a:t>
            </a:r>
            <a:endParaRPr lang="en-US" sz="2000" dirty="0" smtClean="0"/>
          </a:p>
          <a:p>
            <a:pPr marL="800100" lvl="1"/>
            <a:endParaRPr lang="en-US" sz="2000" b="1" dirty="0" smtClean="0"/>
          </a:p>
          <a:p>
            <a:pPr marL="57150" indent="0">
              <a:buFont typeface="Arial" panose="020B0604020202020204" pitchFamily="34" charset="0"/>
              <a:buNone/>
            </a:pPr>
            <a:endParaRPr lang="en-US" sz="2400" dirty="0" smtClean="0"/>
          </a:p>
          <a:p>
            <a:pPr marL="57150" indent="0">
              <a:buFont typeface="Arial" panose="020B0604020202020204" pitchFamily="34" charset="0"/>
              <a:buNone/>
            </a:pPr>
            <a:endParaRPr lang="en-US" sz="2200" dirty="0" smtClean="0"/>
          </a:p>
          <a:p>
            <a:pPr marL="290513" indent="-233363"/>
            <a:endParaRPr lang="en-US" sz="2200" dirty="0" smtClean="0"/>
          </a:p>
        </p:txBody>
      </p:sp>
      <p:cxnSp>
        <p:nvCxnSpPr>
          <p:cNvPr id="16" name="Straight Connector 15"/>
          <p:cNvCxnSpPr/>
          <p:nvPr/>
        </p:nvCxnSpPr>
        <p:spPr>
          <a:xfrm flipH="1" flipV="1">
            <a:off x="6666896" y="3162046"/>
            <a:ext cx="4654" cy="2829179"/>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24533" y="4716671"/>
            <a:ext cx="1689565" cy="369332"/>
          </a:xfrm>
          <a:prstGeom prst="rect">
            <a:avLst/>
          </a:prstGeom>
          <a:noFill/>
        </p:spPr>
        <p:txBody>
          <a:bodyPr wrap="none" rtlCol="0">
            <a:spAutoFit/>
          </a:bodyPr>
          <a:lstStyle/>
          <a:p>
            <a:r>
              <a:rPr lang="en-US" dirty="0" smtClean="0">
                <a:solidFill>
                  <a:schemeClr val="accent5">
                    <a:lumMod val="50000"/>
                  </a:schemeClr>
                </a:solidFill>
              </a:rPr>
              <a:t>fit &gt;6x10</a:t>
            </a:r>
            <a:r>
              <a:rPr lang="en-US" baseline="30000" dirty="0" smtClean="0">
                <a:solidFill>
                  <a:schemeClr val="accent5">
                    <a:lumMod val="50000"/>
                  </a:schemeClr>
                </a:solidFill>
              </a:rPr>
              <a:t>-7</a:t>
            </a:r>
            <a:r>
              <a:rPr lang="en-US" dirty="0" smtClean="0">
                <a:solidFill>
                  <a:schemeClr val="accent5">
                    <a:lumMod val="50000"/>
                  </a:schemeClr>
                </a:solidFill>
              </a:rPr>
              <a:t> Wm</a:t>
            </a:r>
            <a:r>
              <a:rPr lang="en-US" baseline="30000" dirty="0" smtClean="0">
                <a:solidFill>
                  <a:schemeClr val="accent5">
                    <a:lumMod val="50000"/>
                  </a:schemeClr>
                </a:solidFill>
              </a:rPr>
              <a:t>-2</a:t>
            </a:r>
            <a:endParaRPr lang="en-US" dirty="0">
              <a:solidFill>
                <a:schemeClr val="accent5">
                  <a:lumMod val="50000"/>
                </a:schemeClr>
              </a:solidFill>
            </a:endParaRPr>
          </a:p>
        </p:txBody>
      </p:sp>
    </p:spTree>
    <p:extLst>
      <p:ext uri="{BB962C8B-B14F-4D97-AF65-F5344CB8AC3E}">
        <p14:creationId xmlns:p14="http://schemas.microsoft.com/office/powerpoint/2010/main" val="138826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#9: </a:t>
            </a:r>
            <a:r>
              <a:rPr lang="en-US" dirty="0">
                <a:ea typeface="Calibri" panose="020F0502020204030204" pitchFamily="34" charset="0"/>
                <a:cs typeface="Times New Roman" panose="02020603050405020304" pitchFamily="18" charset="0"/>
              </a:rPr>
              <a:t>XRS A1-A2 Crossover </a:t>
            </a:r>
            <a:r>
              <a:rPr lang="en-US" dirty="0" smtClean="0">
                <a:ea typeface="Calibri" panose="020F0502020204030204" pitchFamily="34" charset="0"/>
                <a:cs typeface="Times New Roman" panose="02020603050405020304" pitchFamily="18" charset="0"/>
              </a:rPr>
              <a:t>Threshold (1/2)</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18</a:t>
            </a:fld>
            <a:endParaRPr lang="en-US" altLang="en-US" dirty="0"/>
          </a:p>
        </p:txBody>
      </p:sp>
      <p:pic>
        <p:nvPicPr>
          <p:cNvPr id="11" name="Picture 10"/>
          <p:cNvPicPr>
            <a:picLocks noChangeAspect="1"/>
          </p:cNvPicPr>
          <p:nvPr/>
        </p:nvPicPr>
        <p:blipFill>
          <a:blip r:embed="rId3"/>
          <a:stretch>
            <a:fillRect/>
          </a:stretch>
        </p:blipFill>
        <p:spPr>
          <a:xfrm>
            <a:off x="4571999" y="2097003"/>
            <a:ext cx="4177713" cy="3418129"/>
          </a:xfrm>
          <a:prstGeom prst="rect">
            <a:avLst/>
          </a:prstGeom>
        </p:spPr>
      </p:pic>
      <p:pic>
        <p:nvPicPr>
          <p:cNvPr id="17" name="Picture 16"/>
          <p:cNvPicPr>
            <a:picLocks noChangeAspect="1"/>
          </p:cNvPicPr>
          <p:nvPr/>
        </p:nvPicPr>
        <p:blipFill>
          <a:blip r:embed="rId4"/>
          <a:stretch>
            <a:fillRect/>
          </a:stretch>
        </p:blipFill>
        <p:spPr>
          <a:xfrm>
            <a:off x="223520" y="2099237"/>
            <a:ext cx="4174983" cy="3415895"/>
          </a:xfrm>
          <a:prstGeom prst="rect">
            <a:avLst/>
          </a:prstGeom>
        </p:spPr>
      </p:pic>
      <p:sp>
        <p:nvSpPr>
          <p:cNvPr id="30" name="TextBox 29"/>
          <p:cNvSpPr txBox="1"/>
          <p:nvPr/>
        </p:nvSpPr>
        <p:spPr>
          <a:xfrm>
            <a:off x="2955266" y="3536883"/>
            <a:ext cx="1287182" cy="923330"/>
          </a:xfrm>
          <a:prstGeom prst="rect">
            <a:avLst/>
          </a:prstGeom>
          <a:noFill/>
        </p:spPr>
        <p:txBody>
          <a:bodyPr wrap="square" rtlCol="0">
            <a:spAutoFit/>
          </a:bodyPr>
          <a:lstStyle/>
          <a:p>
            <a:r>
              <a:rPr lang="en-US" dirty="0" smtClean="0">
                <a:solidFill>
                  <a:schemeClr val="bg1"/>
                </a:solidFill>
              </a:rPr>
              <a:t>10</a:t>
            </a:r>
            <a:r>
              <a:rPr lang="en-US" baseline="30000" dirty="0" smtClean="0">
                <a:solidFill>
                  <a:schemeClr val="bg1"/>
                </a:solidFill>
              </a:rPr>
              <a:t>-5</a:t>
            </a:r>
            <a:r>
              <a:rPr lang="en-US" dirty="0" smtClean="0">
                <a:solidFill>
                  <a:schemeClr val="bg1"/>
                </a:solidFill>
              </a:rPr>
              <a:t> </a:t>
            </a:r>
            <a:r>
              <a:rPr lang="en-US" dirty="0">
                <a:solidFill>
                  <a:schemeClr val="bg1"/>
                </a:solidFill>
              </a:rPr>
              <a:t>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sp>
        <p:nvSpPr>
          <p:cNvPr id="26" name="TextBox 25"/>
          <p:cNvSpPr txBox="1"/>
          <p:nvPr/>
        </p:nvSpPr>
        <p:spPr>
          <a:xfrm>
            <a:off x="7399618" y="3914211"/>
            <a:ext cx="1287182" cy="923330"/>
          </a:xfrm>
          <a:prstGeom prst="rect">
            <a:avLst/>
          </a:prstGeom>
          <a:noFill/>
        </p:spPr>
        <p:txBody>
          <a:bodyPr wrap="square" rtlCol="0">
            <a:spAutoFit/>
          </a:bodyPr>
          <a:lstStyle/>
          <a:p>
            <a:r>
              <a:rPr lang="en-US" dirty="0" smtClean="0">
                <a:solidFill>
                  <a:schemeClr val="bg1"/>
                </a:solidFill>
              </a:rPr>
              <a:t>10</a:t>
            </a:r>
            <a:r>
              <a:rPr lang="en-US" baseline="30000" dirty="0" smtClean="0">
                <a:solidFill>
                  <a:schemeClr val="bg1"/>
                </a:solidFill>
              </a:rPr>
              <a:t>-5</a:t>
            </a:r>
            <a:r>
              <a:rPr lang="en-US" dirty="0" smtClean="0">
                <a:solidFill>
                  <a:schemeClr val="bg1"/>
                </a:solidFill>
              </a:rPr>
              <a:t> </a:t>
            </a:r>
            <a:r>
              <a:rPr lang="en-US" dirty="0">
                <a:solidFill>
                  <a:schemeClr val="bg1"/>
                </a:solidFill>
              </a:rPr>
              <a:t>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sp>
        <p:nvSpPr>
          <p:cNvPr id="19" name="Rectangle 18"/>
          <p:cNvSpPr/>
          <p:nvPr/>
        </p:nvSpPr>
        <p:spPr>
          <a:xfrm>
            <a:off x="2311011" y="4526088"/>
            <a:ext cx="1831781" cy="4105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3097763" y="4460213"/>
            <a:ext cx="970384"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462845" y="4836548"/>
            <a:ext cx="970384"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
          </p:nvPr>
        </p:nvSpPr>
        <p:spPr>
          <a:xfrm>
            <a:off x="374822" y="1426588"/>
            <a:ext cx="8686800" cy="629739"/>
          </a:xfrm>
        </p:spPr>
        <p:txBody>
          <a:bodyPr/>
          <a:lstStyle/>
          <a:p>
            <a:pPr marL="400050"/>
            <a:r>
              <a:rPr lang="en-US" sz="2400" dirty="0" smtClean="0"/>
              <a:t>Signal-to-noise ratio is &gt;1 for chosen crossover threshold</a:t>
            </a:r>
            <a:endParaRPr lang="en-US" sz="2200" dirty="0" smtClean="0"/>
          </a:p>
        </p:txBody>
      </p:sp>
    </p:spTree>
    <p:extLst>
      <p:ext uri="{BB962C8B-B14F-4D97-AF65-F5344CB8AC3E}">
        <p14:creationId xmlns:p14="http://schemas.microsoft.com/office/powerpoint/2010/main" val="1565527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#10: </a:t>
            </a:r>
            <a:r>
              <a:rPr lang="en-US" dirty="0">
                <a:ea typeface="Calibri" panose="020F0502020204030204" pitchFamily="34" charset="0"/>
                <a:cs typeface="Times New Roman" panose="02020603050405020304" pitchFamily="18" charset="0"/>
              </a:rPr>
              <a:t>XRS Ratio – Threshold </a:t>
            </a:r>
            <a:r>
              <a:rPr lang="en-US" dirty="0" smtClean="0">
                <a:ea typeface="Calibri" panose="020F0502020204030204" pitchFamily="34" charset="0"/>
                <a:cs typeface="Times New Roman" panose="02020603050405020304" pitchFamily="18" charset="0"/>
              </a:rPr>
              <a:t>Assessment</a:t>
            </a:r>
            <a:r>
              <a:rPr lang="en-US" dirty="0" smtClean="0">
                <a:latin typeface="+mn-lt"/>
              </a:rPr>
              <a:t> </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19</a:t>
            </a:fld>
            <a:endParaRPr lang="en-US" altLang="en-US" dirty="0"/>
          </a:p>
        </p:txBody>
      </p:sp>
      <p:sp>
        <p:nvSpPr>
          <p:cNvPr id="6" name="Content Placeholder 2"/>
          <p:cNvSpPr>
            <a:spLocks noGrp="1"/>
          </p:cNvSpPr>
          <p:nvPr>
            <p:ph idx="1"/>
          </p:nvPr>
        </p:nvSpPr>
        <p:spPr>
          <a:xfrm>
            <a:off x="457200" y="1072009"/>
            <a:ext cx="8524430" cy="1497319"/>
          </a:xfrm>
        </p:spPr>
        <p:txBody>
          <a:bodyPr/>
          <a:lstStyle/>
          <a:p>
            <a:pPr marL="400050"/>
            <a:r>
              <a:rPr lang="en-US" sz="2000" dirty="0"/>
              <a:t>SWPC operations uses 1 minute X-ray fluxes for flares, especially M+ class. </a:t>
            </a:r>
          </a:p>
          <a:p>
            <a:pPr marL="800100" lvl="1"/>
            <a:r>
              <a:rPr lang="en-US" sz="1600" dirty="0"/>
              <a:t>During a flare, 1-s ratio is used to monitor flare increases. (L2)</a:t>
            </a:r>
          </a:p>
          <a:p>
            <a:pPr marL="400050"/>
            <a:r>
              <a:rPr lang="en-US" sz="2000" dirty="0" smtClean="0"/>
              <a:t>Objective: Find </a:t>
            </a:r>
            <a:r>
              <a:rPr lang="en-US" sz="2000" dirty="0"/>
              <a:t>sensitivity of the XRS ratio to the </a:t>
            </a:r>
            <a:r>
              <a:rPr lang="en-US" sz="2000" dirty="0" smtClean="0"/>
              <a:t>XRS </a:t>
            </a:r>
            <a:r>
              <a:rPr lang="en-US" sz="2000" dirty="0"/>
              <a:t>crossover thresholds. </a:t>
            </a:r>
            <a:endParaRPr lang="en-US" sz="2000" dirty="0" smtClean="0"/>
          </a:p>
          <a:p>
            <a:pPr marL="400050"/>
            <a:r>
              <a:rPr lang="en-US" sz="2000" dirty="0" smtClean="0">
                <a:solidFill>
                  <a:srgbClr val="FFFF00"/>
                </a:solidFill>
              </a:rPr>
              <a:t>Results: same as for GOES-16, but no big flares to look at yet. </a:t>
            </a:r>
          </a:p>
          <a:p>
            <a:pPr marL="800100" lvl="1"/>
            <a:r>
              <a:rPr lang="en-US" sz="1800" dirty="0" smtClean="0">
                <a:solidFill>
                  <a:srgbClr val="FFFF00"/>
                </a:solidFill>
              </a:rPr>
              <a:t>Fluxes remained lower than crossover thresholds of 10</a:t>
            </a:r>
            <a:r>
              <a:rPr lang="en-US" sz="1800" baseline="30000" dirty="0" smtClean="0">
                <a:solidFill>
                  <a:srgbClr val="FFFF00"/>
                </a:solidFill>
              </a:rPr>
              <a:t>-5</a:t>
            </a:r>
            <a:r>
              <a:rPr lang="en-US" sz="1800" dirty="0" smtClean="0">
                <a:solidFill>
                  <a:srgbClr val="FFFF00"/>
                </a:solidFill>
              </a:rPr>
              <a:t> for A and 10</a:t>
            </a:r>
            <a:r>
              <a:rPr lang="en-US" sz="1800" baseline="30000" dirty="0" smtClean="0">
                <a:solidFill>
                  <a:srgbClr val="FFFF00"/>
                </a:solidFill>
              </a:rPr>
              <a:t>-4</a:t>
            </a:r>
            <a:r>
              <a:rPr lang="en-US" sz="1800" dirty="0" smtClean="0">
                <a:solidFill>
                  <a:srgbClr val="FFFF00"/>
                </a:solidFill>
              </a:rPr>
              <a:t> for B</a:t>
            </a:r>
          </a:p>
          <a:p>
            <a:pPr marL="800100" lvl="1"/>
            <a:r>
              <a:rPr lang="en-US" sz="1800" dirty="0" smtClean="0">
                <a:solidFill>
                  <a:srgbClr val="FFFF00"/>
                </a:solidFill>
              </a:rPr>
              <a:t>&lt;10% above M</a:t>
            </a:r>
          </a:p>
        </p:txBody>
      </p:sp>
      <p:grpSp>
        <p:nvGrpSpPr>
          <p:cNvPr id="12" name="Group 11"/>
          <p:cNvGrpSpPr/>
          <p:nvPr/>
        </p:nvGrpSpPr>
        <p:grpSpPr>
          <a:xfrm>
            <a:off x="237964" y="3112293"/>
            <a:ext cx="8668072" cy="3321819"/>
            <a:chOff x="78364" y="2875700"/>
            <a:chExt cx="8668072" cy="332181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862" t="6992" r="5781" b="940"/>
            <a:stretch/>
          </p:blipFill>
          <p:spPr>
            <a:xfrm>
              <a:off x="2926080" y="2878372"/>
              <a:ext cx="5820356" cy="3045350"/>
            </a:xfrm>
            <a:prstGeom prst="rect">
              <a:avLst/>
            </a:prstGeom>
          </p:spPr>
        </p:pic>
        <p:sp>
          <p:nvSpPr>
            <p:cNvPr id="16" name="TextBox 15"/>
            <p:cNvSpPr txBox="1"/>
            <p:nvPr/>
          </p:nvSpPr>
          <p:spPr>
            <a:xfrm>
              <a:off x="2926080" y="5551188"/>
              <a:ext cx="5820356" cy="646331"/>
            </a:xfrm>
            <a:prstGeom prst="rect">
              <a:avLst/>
            </a:prstGeom>
            <a:solidFill>
              <a:schemeClr val="tx1"/>
            </a:solidFill>
          </p:spPr>
          <p:txBody>
            <a:bodyPr wrap="square" rtlCol="0">
              <a:spAutoFit/>
            </a:bodyPr>
            <a:lstStyle/>
            <a:p>
              <a:r>
                <a:rPr lang="en-US" dirty="0" smtClean="0">
                  <a:solidFill>
                    <a:schemeClr val="bg1"/>
                  </a:solidFill>
                </a:rPr>
                <a:t>   10</a:t>
              </a:r>
              <a:r>
                <a:rPr lang="en-US" baseline="30000" dirty="0" smtClean="0">
                  <a:solidFill>
                    <a:schemeClr val="bg1"/>
                  </a:solidFill>
                </a:rPr>
                <a:t>-6</a:t>
              </a:r>
              <a:r>
                <a:rPr lang="en-US" dirty="0" smtClean="0">
                  <a:solidFill>
                    <a:schemeClr val="bg1"/>
                  </a:solidFill>
                </a:rPr>
                <a:t>                          10</a:t>
              </a:r>
              <a:r>
                <a:rPr lang="en-US" baseline="30000" dirty="0" smtClean="0">
                  <a:solidFill>
                    <a:schemeClr val="bg1"/>
                  </a:solidFill>
                </a:rPr>
                <a:t>-5</a:t>
              </a:r>
              <a:r>
                <a:rPr lang="en-US" dirty="0" smtClean="0">
                  <a:solidFill>
                    <a:schemeClr val="bg1"/>
                  </a:solidFill>
                </a:rPr>
                <a:t> (M class)         10</a:t>
              </a:r>
              <a:r>
                <a:rPr lang="en-US" baseline="30000" dirty="0" smtClean="0">
                  <a:solidFill>
                    <a:schemeClr val="bg1"/>
                  </a:solidFill>
                </a:rPr>
                <a:t>-4</a:t>
              </a:r>
              <a:r>
                <a:rPr lang="en-US" dirty="0" smtClean="0">
                  <a:solidFill>
                    <a:schemeClr val="bg1"/>
                  </a:solidFill>
                </a:rPr>
                <a:t> (X class)          10</a:t>
              </a:r>
              <a:r>
                <a:rPr lang="en-US" baseline="30000" dirty="0" smtClean="0">
                  <a:solidFill>
                    <a:schemeClr val="bg1"/>
                  </a:solidFill>
                </a:rPr>
                <a:t>-3</a:t>
              </a:r>
              <a:endParaRPr lang="en-US" dirty="0" smtClean="0">
                <a:solidFill>
                  <a:schemeClr val="bg1"/>
                </a:solidFill>
              </a:endParaRPr>
            </a:p>
            <a:p>
              <a:pPr algn="ctr"/>
              <a:r>
                <a:rPr lang="en-US" dirty="0">
                  <a:solidFill>
                    <a:schemeClr val="bg1"/>
                  </a:solidFill>
                </a:rPr>
                <a:t>GOES-17 B1 irradiance [W/m</a:t>
              </a:r>
              <a:r>
                <a:rPr lang="en-US" baseline="30000" dirty="0">
                  <a:solidFill>
                    <a:schemeClr val="bg1"/>
                  </a:solidFill>
                </a:rPr>
                <a:t>2</a:t>
              </a:r>
              <a:r>
                <a:rPr lang="en-US" dirty="0" smtClean="0">
                  <a:solidFill>
                    <a:schemeClr val="bg1"/>
                  </a:solidFill>
                </a:rPr>
                <a:t>]</a:t>
              </a:r>
              <a:endParaRPr lang="en-US" dirty="0">
                <a:solidFill>
                  <a:schemeClr val="bg1"/>
                </a:solidFill>
              </a:endParaRPr>
            </a:p>
          </p:txBody>
        </p:sp>
        <mc:AlternateContent xmlns:mc="http://schemas.openxmlformats.org/markup-compatibility/2006" xmlns:a14="http://schemas.microsoft.com/office/drawing/2010/main">
          <mc:Choice Requires="a14">
            <p:sp>
              <p:nvSpPr>
                <p:cNvPr id="21" name="TextBox 20"/>
                <p:cNvSpPr txBox="1"/>
                <p:nvPr/>
              </p:nvSpPr>
              <p:spPr>
                <a:xfrm>
                  <a:off x="78364" y="3595210"/>
                  <a:ext cx="2911326" cy="1218988"/>
                </a:xfrm>
                <a:prstGeom prst="rect">
                  <a:avLst/>
                </a:prstGeom>
                <a:solidFill>
                  <a:schemeClr val="tx1"/>
                </a:solidFill>
              </p:spPr>
              <p:txBody>
                <a:bodyPr wrap="square" rtlCol="0">
                  <a:spAutoFit/>
                </a:bodyPr>
                <a:lstStyle/>
                <a:p>
                  <a:r>
                    <a:rPr lang="en-US" i="1" dirty="0" smtClean="0">
                      <a:solidFill>
                        <a:schemeClr val="bg1"/>
                      </a:solidFill>
                      <a:latin typeface="Cambria Math" panose="02040503050406030204" pitchFamily="18" charset="0"/>
                    </a:rPr>
                    <a:t>Percent difference of ratios</a:t>
                  </a:r>
                </a:p>
                <a:p>
                  <a:endParaRPr lang="en-US" i="1" dirty="0" smtClean="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2/</m:t>
                            </m:r>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2</m:t>
                            </m:r>
                          </m:num>
                          <m:den>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1</m:t>
                            </m:r>
                          </m:den>
                        </m:f>
                        <m:r>
                          <a:rPr lang="en-US" b="0" i="1" smtClean="0">
                            <a:solidFill>
                              <a:schemeClr val="bg1"/>
                            </a:solidFill>
                            <a:latin typeface="Cambria Math" panose="02040503050406030204" pitchFamily="18" charset="0"/>
                          </a:rPr>
                          <m:t> ∙100 [%]</m:t>
                        </m:r>
                      </m:oMath>
                    </m:oMathPara>
                  </a14:m>
                  <a:endParaRPr lang="en-US" dirty="0">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8364" y="3595210"/>
                  <a:ext cx="2911326" cy="1218988"/>
                </a:xfrm>
                <a:prstGeom prst="rect">
                  <a:avLst/>
                </a:prstGeom>
                <a:blipFill rotWithShape="0">
                  <a:blip r:embed="rId4"/>
                  <a:stretch>
                    <a:fillRect l="-1674" t="-3500"/>
                  </a:stretch>
                </a:blipFill>
              </p:spPr>
              <p:txBody>
                <a:bodyPr/>
                <a:lstStyle/>
                <a:p>
                  <a:r>
                    <a:rPr lang="en-US">
                      <a:noFill/>
                    </a:rPr>
                    <a:t> </a:t>
                  </a:r>
                </a:p>
              </p:txBody>
            </p:sp>
          </mc:Fallback>
        </mc:AlternateContent>
        <p:sp>
          <p:nvSpPr>
            <p:cNvPr id="10" name="TextBox 9"/>
            <p:cNvSpPr txBox="1"/>
            <p:nvPr/>
          </p:nvSpPr>
          <p:spPr>
            <a:xfrm>
              <a:off x="2926080" y="2875700"/>
              <a:ext cx="393056" cy="2800767"/>
            </a:xfrm>
            <a:prstGeom prst="rect">
              <a:avLst/>
            </a:prstGeom>
            <a:solidFill>
              <a:schemeClr val="tx1"/>
            </a:solidFill>
          </p:spPr>
          <p:txBody>
            <a:bodyPr wrap="none" rtlCol="0">
              <a:spAutoFit/>
            </a:bodyPr>
            <a:lstStyle/>
            <a:p>
              <a:r>
                <a:rPr lang="en-US" sz="1600" dirty="0" smtClean="0">
                  <a:solidFill>
                    <a:schemeClr val="bg1"/>
                  </a:solidFill>
                </a:rPr>
                <a:t>50</a:t>
              </a:r>
            </a:p>
            <a:p>
              <a:endParaRPr lang="en-US" sz="1600" dirty="0">
                <a:solidFill>
                  <a:schemeClr val="bg1"/>
                </a:solidFill>
              </a:endParaRPr>
            </a:p>
            <a:p>
              <a:r>
                <a:rPr lang="en-US" sz="1600" dirty="0" smtClean="0">
                  <a:solidFill>
                    <a:schemeClr val="bg1"/>
                  </a:solidFill>
                </a:rPr>
                <a:t>40</a:t>
              </a:r>
            </a:p>
            <a:p>
              <a:endParaRPr lang="en-US" sz="1600" dirty="0">
                <a:solidFill>
                  <a:schemeClr val="bg1"/>
                </a:solidFill>
              </a:endParaRPr>
            </a:p>
            <a:p>
              <a:r>
                <a:rPr lang="en-US" sz="1600" dirty="0" smtClean="0">
                  <a:solidFill>
                    <a:schemeClr val="bg1"/>
                  </a:solidFill>
                </a:rPr>
                <a:t>30</a:t>
              </a:r>
            </a:p>
            <a:p>
              <a:endParaRPr lang="en-US" sz="1600" dirty="0" smtClean="0">
                <a:solidFill>
                  <a:schemeClr val="bg1"/>
                </a:solidFill>
              </a:endParaRPr>
            </a:p>
            <a:p>
              <a:r>
                <a:rPr lang="en-US" sz="1600" dirty="0" smtClean="0">
                  <a:solidFill>
                    <a:schemeClr val="bg1"/>
                  </a:solidFill>
                </a:rPr>
                <a:t>20</a:t>
              </a:r>
            </a:p>
            <a:p>
              <a:endParaRPr lang="en-US" sz="1600" dirty="0">
                <a:solidFill>
                  <a:schemeClr val="bg1"/>
                </a:solidFill>
              </a:endParaRPr>
            </a:p>
            <a:p>
              <a:r>
                <a:rPr lang="en-US" sz="1600" dirty="0" smtClean="0">
                  <a:solidFill>
                    <a:schemeClr val="bg1"/>
                  </a:solidFill>
                </a:rPr>
                <a:t>10</a:t>
              </a:r>
            </a:p>
            <a:p>
              <a:endParaRPr lang="en-US" sz="1600" dirty="0">
                <a:solidFill>
                  <a:schemeClr val="bg1"/>
                </a:solidFill>
              </a:endParaRPr>
            </a:p>
            <a:p>
              <a:r>
                <a:rPr lang="en-US" sz="1600" dirty="0" smtClean="0">
                  <a:solidFill>
                    <a:schemeClr val="bg1"/>
                  </a:solidFill>
                </a:rPr>
                <a:t>  0</a:t>
              </a:r>
              <a:endParaRPr lang="en-US" sz="1600" dirty="0">
                <a:solidFill>
                  <a:schemeClr val="bg1"/>
                </a:solidFill>
              </a:endParaRPr>
            </a:p>
          </p:txBody>
        </p:sp>
        <p:sp>
          <p:nvSpPr>
            <p:cNvPr id="11" name="Rectangle 10"/>
            <p:cNvSpPr/>
            <p:nvPr/>
          </p:nvSpPr>
          <p:spPr>
            <a:xfrm>
              <a:off x="3927944" y="2875700"/>
              <a:ext cx="3999506" cy="980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125497" y="5952552"/>
            <a:ext cx="2616555" cy="461665"/>
          </a:xfrm>
          <a:prstGeom prst="rect">
            <a:avLst/>
          </a:prstGeom>
          <a:noFill/>
        </p:spPr>
        <p:txBody>
          <a:bodyPr wrap="square" rtlCol="0">
            <a:spAutoFit/>
          </a:bodyPr>
          <a:lstStyle/>
          <a:p>
            <a:r>
              <a:rPr lang="en-US" sz="1200" dirty="0" smtClean="0"/>
              <a:t>Note: Backup slide #56 shows fluxes on this day.</a:t>
            </a:r>
            <a:endParaRPr lang="en-US" sz="1200" dirty="0"/>
          </a:p>
        </p:txBody>
      </p:sp>
    </p:spTree>
    <p:extLst>
      <p:ext uri="{BB962C8B-B14F-4D97-AF65-F5344CB8AC3E}">
        <p14:creationId xmlns:p14="http://schemas.microsoft.com/office/powerpoint/2010/main" val="184575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69" y="0"/>
            <a:ext cx="8229600" cy="1143001"/>
          </a:xfrm>
        </p:spPr>
        <p:txBody>
          <a:bodyPr/>
          <a:lstStyle/>
          <a:p>
            <a:r>
              <a:rPr lang="en-US" dirty="0" smtClean="0"/>
              <a:t>Outline</a:t>
            </a:r>
            <a:endParaRPr lang="en-US" dirty="0"/>
          </a:p>
        </p:txBody>
      </p:sp>
      <p:sp>
        <p:nvSpPr>
          <p:cNvPr id="3" name="Content Placeholder 2"/>
          <p:cNvSpPr>
            <a:spLocks noGrp="1"/>
          </p:cNvSpPr>
          <p:nvPr>
            <p:ph idx="1"/>
          </p:nvPr>
        </p:nvSpPr>
        <p:spPr>
          <a:xfrm>
            <a:off x="704697" y="990600"/>
            <a:ext cx="7864544" cy="5582919"/>
          </a:xfrm>
        </p:spPr>
        <p:txBody>
          <a:bodyPr/>
          <a:lstStyle/>
          <a:p>
            <a:pPr marL="0" indent="0">
              <a:buNone/>
            </a:pPr>
            <a:r>
              <a:rPr lang="en-US" sz="2400" dirty="0" smtClean="0"/>
              <a:t>Quick Summary 												  4</a:t>
            </a:r>
          </a:p>
          <a:p>
            <a:pPr marL="0" indent="0">
              <a:buNone/>
            </a:pPr>
            <a:r>
              <a:rPr lang="en-US" sz="2400" dirty="0" smtClean="0"/>
              <a:t>Instrument and Products Overview						    	  5</a:t>
            </a:r>
          </a:p>
          <a:p>
            <a:pPr marL="0" indent="0">
              <a:buNone/>
            </a:pPr>
            <a:r>
              <a:rPr lang="en-US" sz="2400" dirty="0" smtClean="0"/>
              <a:t>Review of Beta Maturity								         	  8</a:t>
            </a:r>
          </a:p>
          <a:p>
            <a:pPr marL="0" indent="0">
              <a:buNone/>
            </a:pPr>
            <a:r>
              <a:rPr lang="en-US" sz="2400" dirty="0" smtClean="0"/>
              <a:t>L1b Product Quality										      	11</a:t>
            </a:r>
          </a:p>
          <a:p>
            <a:r>
              <a:rPr lang="en-US" sz="2400" dirty="0" smtClean="0"/>
              <a:t>GPA </a:t>
            </a:r>
            <a:r>
              <a:rPr lang="en-US" sz="2400" dirty="0"/>
              <a:t>I</a:t>
            </a:r>
            <a:r>
              <a:rPr lang="en-US" sz="2400" dirty="0" smtClean="0"/>
              <a:t>ssues 												      	12</a:t>
            </a:r>
          </a:p>
          <a:p>
            <a:r>
              <a:rPr lang="en-US" sz="2400" dirty="0" smtClean="0"/>
              <a:t>Post-launch Product Tests (PLPTs) 					      		13</a:t>
            </a:r>
          </a:p>
          <a:p>
            <a:r>
              <a:rPr lang="en-US" sz="2400" dirty="0" smtClean="0"/>
              <a:t>Instrument Issues                                                               		29</a:t>
            </a:r>
          </a:p>
          <a:p>
            <a:pPr marL="0" indent="0">
              <a:buNone/>
            </a:pPr>
            <a:r>
              <a:rPr lang="en-US" sz="2400" dirty="0"/>
              <a:t>Comparison to Performance Baseline 						</a:t>
            </a:r>
            <a:r>
              <a:rPr lang="en-US" sz="2400" dirty="0" smtClean="0"/>
              <a:t>32</a:t>
            </a:r>
            <a:endParaRPr lang="en-US" sz="2400" dirty="0"/>
          </a:p>
          <a:p>
            <a:pPr marL="0" indent="0">
              <a:buNone/>
            </a:pPr>
            <a:r>
              <a:rPr lang="en-US" sz="2400" dirty="0" smtClean="0">
                <a:solidFill>
                  <a:sysClr val="window" lastClr="FFFFFF"/>
                </a:solidFill>
              </a:rPr>
              <a:t>Summary </a:t>
            </a:r>
            <a:r>
              <a:rPr lang="en-US" sz="2400" dirty="0">
                <a:solidFill>
                  <a:sysClr val="window" lastClr="FFFFFF"/>
                </a:solidFill>
              </a:rPr>
              <a:t>of Remaining Issues								</a:t>
            </a:r>
            <a:r>
              <a:rPr lang="en-US" sz="2400" dirty="0" smtClean="0">
                <a:solidFill>
                  <a:sysClr val="window" lastClr="FFFFFF"/>
                </a:solidFill>
              </a:rPr>
              <a:t>40</a:t>
            </a:r>
            <a:endParaRPr lang="en-US" sz="2400" dirty="0"/>
          </a:p>
          <a:p>
            <a:pPr marL="0" indent="0">
              <a:buNone/>
            </a:pPr>
            <a:r>
              <a:rPr lang="en-US" sz="2400" dirty="0" smtClean="0"/>
              <a:t>Provisional </a:t>
            </a:r>
            <a:r>
              <a:rPr lang="en-US" sz="2400" dirty="0"/>
              <a:t>Maturity Assessment						 	     	</a:t>
            </a:r>
            <a:r>
              <a:rPr lang="en-US" sz="2400" dirty="0" smtClean="0"/>
              <a:t>44</a:t>
            </a:r>
            <a:endParaRPr lang="en-US" sz="2400" dirty="0"/>
          </a:p>
          <a:p>
            <a:pPr marL="0" indent="0">
              <a:buNone/>
            </a:pPr>
            <a:r>
              <a:rPr lang="en-US" sz="2400" dirty="0" smtClean="0"/>
              <a:t>Path to Full Validation											49</a:t>
            </a:r>
          </a:p>
          <a:p>
            <a:pPr marL="0" indent="0">
              <a:buNone/>
            </a:pPr>
            <a:r>
              <a:rPr lang="en-US" sz="2400" dirty="0" smtClean="0">
                <a:solidFill>
                  <a:schemeClr val="tx1">
                    <a:lumMod val="65000"/>
                  </a:schemeClr>
                </a:solidFill>
              </a:rPr>
              <a:t>Backup - Details												52</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a:t>
            </a:fld>
            <a:endParaRPr lang="en-US" altLang="en-US"/>
          </a:p>
        </p:txBody>
      </p:sp>
    </p:spTree>
    <p:extLst>
      <p:ext uri="{BB962C8B-B14F-4D97-AF65-F5344CB8AC3E}">
        <p14:creationId xmlns:p14="http://schemas.microsoft.com/office/powerpoint/2010/main" val="335336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#11: </a:t>
            </a:r>
            <a:r>
              <a:rPr lang="en-US" dirty="0">
                <a:ea typeface="Calibri" panose="020F0502020204030204" pitchFamily="34" charset="0"/>
                <a:cs typeface="Times New Roman" panose="02020603050405020304" pitchFamily="18" charset="0"/>
              </a:rPr>
              <a:t>NOAA XRS Scaling </a:t>
            </a:r>
            <a:r>
              <a:rPr lang="en-US" dirty="0" smtClean="0">
                <a:ea typeface="Calibri" panose="020F0502020204030204" pitchFamily="34" charset="0"/>
                <a:cs typeface="Times New Roman" panose="02020603050405020304" pitchFamily="18" charset="0"/>
              </a:rPr>
              <a:t>Factors</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and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20</a:t>
            </a:fld>
            <a:endParaRPr lang="en-US" altLang="en-US" dirty="0"/>
          </a:p>
        </p:txBody>
      </p:sp>
      <p:sp>
        <p:nvSpPr>
          <p:cNvPr id="6" name="Content Placeholder 2"/>
          <p:cNvSpPr>
            <a:spLocks noGrp="1"/>
          </p:cNvSpPr>
          <p:nvPr>
            <p:ph idx="1"/>
          </p:nvPr>
        </p:nvSpPr>
        <p:spPr>
          <a:xfrm>
            <a:off x="218816" y="989679"/>
            <a:ext cx="8229601" cy="677339"/>
          </a:xfrm>
        </p:spPr>
        <p:txBody>
          <a:bodyPr/>
          <a:lstStyle/>
          <a:p>
            <a:pPr marL="400050"/>
            <a:r>
              <a:rPr lang="en-US" sz="2000" dirty="0" smtClean="0"/>
              <a:t>Objective: Determine </a:t>
            </a:r>
            <a:r>
              <a:rPr lang="en-US" sz="2000" dirty="0"/>
              <a:t>the scaling needed to adjust EXIS XRS irradiances to the NOAA historical X-ray record</a:t>
            </a:r>
            <a:r>
              <a:rPr lang="en-US" sz="2000" dirty="0" smtClean="0"/>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72" r="2700" b="1997"/>
          <a:stretch/>
        </p:blipFill>
        <p:spPr>
          <a:xfrm>
            <a:off x="3299291" y="1667018"/>
            <a:ext cx="5710485" cy="4689332"/>
          </a:xfrm>
          <a:prstGeom prst="rect">
            <a:avLst/>
          </a:prstGeom>
        </p:spPr>
      </p:pic>
      <p:sp>
        <p:nvSpPr>
          <p:cNvPr id="8" name="Content Placeholder 2"/>
          <p:cNvSpPr txBox="1">
            <a:spLocks/>
          </p:cNvSpPr>
          <p:nvPr/>
        </p:nvSpPr>
        <p:spPr bwMode="auto">
          <a:xfrm>
            <a:off x="218816" y="1818745"/>
            <a:ext cx="3019335" cy="420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r>
              <a:rPr lang="en-US" sz="2000" dirty="0" smtClean="0"/>
              <a:t>Fit peaks </a:t>
            </a:r>
          </a:p>
          <a:p>
            <a:pPr marL="800100" lvl="1"/>
            <a:r>
              <a:rPr lang="en-US" sz="1600" dirty="0" smtClean="0"/>
              <a:t>use B1 &gt; 10</a:t>
            </a:r>
            <a:r>
              <a:rPr lang="en-US" sz="1600" baseline="30000" dirty="0" smtClean="0"/>
              <a:t>-6</a:t>
            </a:r>
            <a:r>
              <a:rPr lang="en-US" sz="1600" dirty="0" smtClean="0"/>
              <a:t> W/ m</a:t>
            </a:r>
            <a:r>
              <a:rPr lang="en-US" sz="1600" baseline="30000" dirty="0" smtClean="0"/>
              <a:t>2</a:t>
            </a:r>
            <a:r>
              <a:rPr lang="en-US" sz="1600" dirty="0" smtClean="0"/>
              <a:t>.</a:t>
            </a:r>
          </a:p>
          <a:p>
            <a:pPr marL="800100" lvl="1"/>
            <a:r>
              <a:rPr lang="en-US" sz="1600" dirty="0" smtClean="0"/>
              <a:t>There has been little solar activity.</a:t>
            </a:r>
          </a:p>
          <a:p>
            <a:pPr marL="800100" lvl="1"/>
            <a:r>
              <a:rPr lang="en-US" sz="1600" dirty="0" smtClean="0"/>
              <a:t>GOES 15 corrected for scaling factor.</a:t>
            </a:r>
          </a:p>
          <a:p>
            <a:pPr marL="800100" lvl="1"/>
            <a:endParaRPr lang="en-US" sz="1600" dirty="0" smtClean="0"/>
          </a:p>
          <a:p>
            <a:pPr marL="400050"/>
            <a:r>
              <a:rPr lang="en-US" sz="2000" dirty="0" smtClean="0">
                <a:solidFill>
                  <a:srgbClr val="FFFF00"/>
                </a:solidFill>
              </a:rPr>
              <a:t>G17 to G15 factors</a:t>
            </a:r>
          </a:p>
          <a:p>
            <a:pPr marL="800100" lvl="1"/>
            <a:r>
              <a:rPr lang="en-US" sz="1600" dirty="0" smtClean="0">
                <a:solidFill>
                  <a:srgbClr val="FFFF00"/>
                </a:solidFill>
              </a:rPr>
              <a:t>B1: G17 / G15 = 1.110 </a:t>
            </a:r>
            <a:r>
              <a:rPr lang="en-US" sz="1600" dirty="0" smtClean="0"/>
              <a:t>	      (G16 / G15 = 1.07)</a:t>
            </a:r>
            <a:r>
              <a:rPr lang="en-US" sz="1600" dirty="0" smtClean="0">
                <a:solidFill>
                  <a:srgbClr val="FFFF00"/>
                </a:solidFill>
              </a:rPr>
              <a:t> </a:t>
            </a:r>
          </a:p>
          <a:p>
            <a:pPr marL="800100" lvl="1"/>
            <a:endParaRPr lang="en-US" sz="1600" dirty="0" smtClean="0">
              <a:solidFill>
                <a:srgbClr val="FFFF00"/>
              </a:solidFill>
            </a:endParaRPr>
          </a:p>
          <a:p>
            <a:pPr marL="800100" lvl="1"/>
            <a:r>
              <a:rPr lang="en-US" sz="1600" dirty="0" smtClean="0">
                <a:solidFill>
                  <a:srgbClr val="FFFF00"/>
                </a:solidFill>
              </a:rPr>
              <a:t>A1: G17 / G15 = 1.317 	      </a:t>
            </a:r>
            <a:r>
              <a:rPr lang="en-US" sz="1600" dirty="0" smtClean="0"/>
              <a:t>(G16 / G15 = 1.37)</a:t>
            </a:r>
          </a:p>
          <a:p>
            <a:pPr marL="800100" lvl="1"/>
            <a:endParaRPr lang="en-US" sz="1600" dirty="0" smtClean="0"/>
          </a:p>
          <a:p>
            <a:pPr marL="800100" lvl="1"/>
            <a:r>
              <a:rPr lang="en-US" sz="1600" dirty="0" smtClean="0">
                <a:solidFill>
                  <a:srgbClr val="FFFF00"/>
                </a:solidFill>
              </a:rPr>
              <a:t>Similar for B2 and A2 and for G16.</a:t>
            </a:r>
          </a:p>
        </p:txBody>
      </p:sp>
    </p:spTree>
    <p:extLst>
      <p:ext uri="{BB962C8B-B14F-4D97-AF65-F5344CB8AC3E}">
        <p14:creationId xmlns:p14="http://schemas.microsoft.com/office/powerpoint/2010/main" val="1224564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#12: </a:t>
            </a:r>
            <a:r>
              <a:rPr lang="en-US" dirty="0">
                <a:ea typeface="Calibri" panose="020F0502020204030204" pitchFamily="34" charset="0"/>
                <a:cs typeface="Times New Roman" panose="02020603050405020304" pitchFamily="18" charset="0"/>
              </a:rPr>
              <a:t>XRS L1b </a:t>
            </a:r>
            <a:r>
              <a:rPr lang="en-US" dirty="0" smtClean="0">
                <a:ea typeface="Calibri" panose="020F0502020204030204" pitchFamily="34" charset="0"/>
                <a:cs typeface="Times New Roman" panose="02020603050405020304" pitchFamily="18" charset="0"/>
              </a:rPr>
              <a:t>Uncertainties (1/3) </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21</a:t>
            </a:fld>
            <a:endParaRPr lang="en-US" altLang="en-US" dirty="0"/>
          </a:p>
        </p:txBody>
      </p:sp>
      <p:sp>
        <p:nvSpPr>
          <p:cNvPr id="6" name="Content Placeholder 2"/>
          <p:cNvSpPr>
            <a:spLocks noGrp="1"/>
          </p:cNvSpPr>
          <p:nvPr>
            <p:ph idx="1"/>
          </p:nvPr>
        </p:nvSpPr>
        <p:spPr>
          <a:xfrm>
            <a:off x="457200" y="1440823"/>
            <a:ext cx="8524430" cy="1884785"/>
          </a:xfrm>
        </p:spPr>
        <p:txBody>
          <a:bodyPr/>
          <a:lstStyle/>
          <a:p>
            <a:pPr marL="400050"/>
            <a:endParaRPr lang="en-US" sz="24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sp>
        <p:nvSpPr>
          <p:cNvPr id="3" name="Rectangle 2"/>
          <p:cNvSpPr/>
          <p:nvPr/>
        </p:nvSpPr>
        <p:spPr>
          <a:xfrm>
            <a:off x="695582" y="1255786"/>
            <a:ext cx="7991218" cy="3908762"/>
          </a:xfrm>
          <a:prstGeom prst="rect">
            <a:avLst/>
          </a:prstGeom>
        </p:spPr>
        <p:txBody>
          <a:bodyPr wrap="square">
            <a:spAutoFit/>
          </a:bodyPr>
          <a:lstStyle/>
          <a:p>
            <a:pPr marL="457200" indent="-457200">
              <a:buFont typeface="Arial" panose="020B0604020202020204" pitchFamily="34" charset="0"/>
              <a:buChar char="•"/>
            </a:pPr>
            <a:r>
              <a:rPr lang="en-US" sz="2800" b="1" dirty="0"/>
              <a:t>Objective</a:t>
            </a:r>
            <a:r>
              <a:rPr lang="en-US" sz="2800" dirty="0"/>
              <a:t>: Determine the uncertainty in the XRS </a:t>
            </a:r>
            <a:r>
              <a:rPr lang="en-US" sz="2800" dirty="0" smtClean="0"/>
              <a:t>L1b fluxes.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Irradiances examined on 24 March 2019.</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smtClean="0">
                <a:solidFill>
                  <a:srgbClr val="FFFF00"/>
                </a:solidFill>
              </a:rPr>
              <a:t>Results </a:t>
            </a:r>
            <a:r>
              <a:rPr lang="en-US" sz="2800" dirty="0">
                <a:solidFill>
                  <a:srgbClr val="FFFF00"/>
                </a:solidFill>
                <a:latin typeface="Symbol" charset="2"/>
                <a:ea typeface="Symbol" charset="2"/>
                <a:cs typeface="Symbol" charset="2"/>
              </a:rPr>
              <a:t>(</a:t>
            </a:r>
            <a:r>
              <a:rPr lang="en-US" sz="2800" i="1" dirty="0" err="1" smtClean="0">
                <a:solidFill>
                  <a:srgbClr val="FFFF00"/>
                </a:solidFill>
                <a:latin typeface="Symbol" charset="2"/>
                <a:ea typeface="Symbol" charset="2"/>
                <a:cs typeface="Symbol" charset="2"/>
              </a:rPr>
              <a:t>s</a:t>
            </a:r>
            <a:r>
              <a:rPr lang="en-US" sz="2800" i="1" baseline="-25000" dirty="0" err="1" smtClean="0">
                <a:solidFill>
                  <a:srgbClr val="FFFF00"/>
                </a:solidFill>
                <a:ea typeface="Symbol" charset="2"/>
                <a:cs typeface="Symbol" charset="2"/>
              </a:rPr>
              <a:t>E</a:t>
            </a:r>
            <a:r>
              <a:rPr lang="en-US" sz="2800" i="1" baseline="-25000" dirty="0" smtClean="0">
                <a:solidFill>
                  <a:srgbClr val="FFFF00"/>
                </a:solidFill>
                <a:ea typeface="Symbol" charset="2"/>
                <a:cs typeface="Symbol" charset="2"/>
              </a:rPr>
              <a:t> </a:t>
            </a:r>
            <a:r>
              <a:rPr lang="en-US" sz="2800" dirty="0" smtClean="0">
                <a:solidFill>
                  <a:srgbClr val="FFFF00"/>
                </a:solidFill>
                <a:ea typeface="Symbol" charset="2"/>
                <a:cs typeface="Symbol" charset="2"/>
              </a:rPr>
              <a:t>/</a:t>
            </a:r>
            <a:r>
              <a:rPr lang="en-US" sz="2800" i="1" dirty="0" smtClean="0">
                <a:solidFill>
                  <a:srgbClr val="FFFF00"/>
                </a:solidFill>
                <a:ea typeface="Symbol" charset="2"/>
                <a:cs typeface="Symbol" charset="2"/>
              </a:rPr>
              <a:t>E </a:t>
            </a:r>
            <a:r>
              <a:rPr lang="en-US" sz="2800" i="1" dirty="0">
                <a:solidFill>
                  <a:srgbClr val="FFFF00"/>
                </a:solidFill>
                <a:ea typeface="Symbol" charset="2"/>
                <a:cs typeface="Symbol" charset="2"/>
              </a:rPr>
              <a:t>@</a:t>
            </a:r>
            <a:r>
              <a:rPr lang="en-US" sz="2800" dirty="0">
                <a:solidFill>
                  <a:srgbClr val="FFFF00"/>
                </a:solidFill>
              </a:rPr>
              <a:t> flare-class threshold levels</a:t>
            </a:r>
            <a:r>
              <a:rPr lang="en-US" sz="2800" dirty="0" smtClean="0">
                <a:solidFill>
                  <a:srgbClr val="FFFF00"/>
                </a:solidFill>
              </a:rPr>
              <a:t>)</a:t>
            </a:r>
          </a:p>
          <a:p>
            <a:pPr marL="914400" lvl="1" indent="-457200">
              <a:buFont typeface="Calibri" panose="020F0502020204030204" pitchFamily="34" charset="0"/>
              <a:buChar char="–"/>
            </a:pPr>
            <a:r>
              <a:rPr lang="en-US" sz="2800" dirty="0" smtClean="0">
                <a:solidFill>
                  <a:srgbClr val="FFFF00"/>
                </a:solidFill>
              </a:rPr>
              <a:t>There were no M or X class flares.</a:t>
            </a:r>
          </a:p>
          <a:p>
            <a:pPr marL="914400" lvl="1" indent="-457200">
              <a:buFont typeface="Calibri" panose="020F0502020204030204" pitchFamily="34" charset="0"/>
              <a:buChar char="–"/>
            </a:pPr>
            <a:r>
              <a:rPr lang="en-US" sz="2800" dirty="0" smtClean="0">
                <a:solidFill>
                  <a:srgbClr val="FFFF00"/>
                </a:solidFill>
              </a:rPr>
              <a:t>A1</a:t>
            </a:r>
            <a:r>
              <a:rPr lang="en-US" sz="2800" dirty="0">
                <a:solidFill>
                  <a:srgbClr val="FFFF00"/>
                </a:solidFill>
              </a:rPr>
              <a:t>:   </a:t>
            </a:r>
            <a:r>
              <a:rPr lang="en-US" sz="2800" b="1" dirty="0">
                <a:solidFill>
                  <a:srgbClr val="FFFF00"/>
                </a:solidFill>
              </a:rPr>
              <a:t>B</a:t>
            </a:r>
            <a:r>
              <a:rPr lang="en-US" sz="2800" dirty="0">
                <a:solidFill>
                  <a:srgbClr val="FFFF00"/>
                </a:solidFill>
              </a:rPr>
              <a:t> </a:t>
            </a:r>
            <a:r>
              <a:rPr lang="en-US" sz="2800" dirty="0" smtClean="0">
                <a:solidFill>
                  <a:srgbClr val="FFFF00"/>
                </a:solidFill>
              </a:rPr>
              <a:t>6.6%;  </a:t>
            </a:r>
            <a:r>
              <a:rPr lang="en-US" sz="2800" b="1" dirty="0">
                <a:solidFill>
                  <a:srgbClr val="FFFF00"/>
                </a:solidFill>
              </a:rPr>
              <a:t>C</a:t>
            </a:r>
            <a:r>
              <a:rPr lang="en-US" sz="2800" dirty="0">
                <a:solidFill>
                  <a:srgbClr val="FFFF00"/>
                </a:solidFill>
              </a:rPr>
              <a:t> </a:t>
            </a:r>
            <a:r>
              <a:rPr lang="en-US" sz="2800" dirty="0" smtClean="0">
                <a:solidFill>
                  <a:srgbClr val="FFFF00"/>
                </a:solidFill>
              </a:rPr>
              <a:t>2.5%</a:t>
            </a:r>
          </a:p>
          <a:p>
            <a:pPr marL="914400" lvl="1" indent="-457200">
              <a:buFont typeface="Calibri" panose="020F0502020204030204" pitchFamily="34" charset="0"/>
              <a:buChar char="–"/>
            </a:pPr>
            <a:r>
              <a:rPr lang="en-US" sz="2800" dirty="0" smtClean="0">
                <a:solidFill>
                  <a:srgbClr val="FFFF00"/>
                </a:solidFill>
              </a:rPr>
              <a:t>B1:   </a:t>
            </a:r>
            <a:r>
              <a:rPr lang="en-US" sz="2800" b="1" dirty="0" smtClean="0">
                <a:solidFill>
                  <a:srgbClr val="FFFF00"/>
                </a:solidFill>
              </a:rPr>
              <a:t>B</a:t>
            </a:r>
            <a:r>
              <a:rPr lang="en-US" sz="2800" dirty="0" smtClean="0">
                <a:solidFill>
                  <a:srgbClr val="FFFF00"/>
                </a:solidFill>
              </a:rPr>
              <a:t> 6.6%;  </a:t>
            </a:r>
            <a:r>
              <a:rPr lang="en-US" sz="2800" b="1" dirty="0" smtClean="0">
                <a:solidFill>
                  <a:srgbClr val="FFFF00"/>
                </a:solidFill>
              </a:rPr>
              <a:t>C</a:t>
            </a:r>
            <a:r>
              <a:rPr lang="en-US" sz="2800" dirty="0" smtClean="0">
                <a:solidFill>
                  <a:srgbClr val="FFFF00"/>
                </a:solidFill>
              </a:rPr>
              <a:t> 2.6%; M </a:t>
            </a:r>
            <a:r>
              <a:rPr lang="en-US" sz="2800" dirty="0">
                <a:solidFill>
                  <a:srgbClr val="FFFF00"/>
                </a:solidFill>
              </a:rPr>
              <a:t>(extrapolated): </a:t>
            </a:r>
            <a:r>
              <a:rPr lang="en-US" sz="2800" dirty="0" smtClean="0">
                <a:solidFill>
                  <a:srgbClr val="FFFF00"/>
                </a:solidFill>
              </a:rPr>
              <a:t>2.5%</a:t>
            </a:r>
          </a:p>
        </p:txBody>
      </p:sp>
    </p:spTree>
    <p:extLst>
      <p:ext uri="{BB962C8B-B14F-4D97-AF65-F5344CB8AC3E}">
        <p14:creationId xmlns:p14="http://schemas.microsoft.com/office/powerpoint/2010/main" val="566878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#12: </a:t>
            </a:r>
            <a:r>
              <a:rPr lang="en-US" dirty="0">
                <a:ea typeface="Calibri" panose="020F0502020204030204" pitchFamily="34" charset="0"/>
                <a:cs typeface="Times New Roman" panose="02020603050405020304" pitchFamily="18" charset="0"/>
              </a:rPr>
              <a:t>XRS L1b </a:t>
            </a:r>
            <a:r>
              <a:rPr lang="en-US" dirty="0" smtClean="0">
                <a:ea typeface="Calibri" panose="020F0502020204030204" pitchFamily="34" charset="0"/>
                <a:cs typeface="Times New Roman" panose="02020603050405020304" pitchFamily="18" charset="0"/>
              </a:rPr>
              <a:t>Uncertainties (2/3)</a:t>
            </a:r>
            <a:endParaRPr lang="en-US" dirty="0">
              <a:latin typeface="+mn-lt"/>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22</a:t>
            </a:fld>
            <a:endParaRPr lang="en-US" altLang="en-US" dirty="0"/>
          </a:p>
        </p:txBody>
      </p:sp>
      <p:sp>
        <p:nvSpPr>
          <p:cNvPr id="3" name="Rectangle 2"/>
          <p:cNvSpPr/>
          <p:nvPr/>
        </p:nvSpPr>
        <p:spPr>
          <a:xfrm>
            <a:off x="384237" y="4919222"/>
            <a:ext cx="8199278" cy="461665"/>
          </a:xfrm>
          <a:prstGeom prst="rect">
            <a:avLst/>
          </a:prstGeom>
        </p:spPr>
        <p:txBody>
          <a:bodyPr wrap="square">
            <a:spAutoFit/>
          </a:bodyPr>
          <a:lstStyle/>
          <a:p>
            <a:pPr marL="457200" indent="-457200">
              <a:buFont typeface="Arial" panose="020B0604020202020204" pitchFamily="34" charset="0"/>
              <a:buChar char="•"/>
            </a:pPr>
            <a:r>
              <a:rPr lang="en-US" sz="2400" dirty="0" smtClean="0"/>
              <a:t>Not included: SURF systematic issues, FOV</a:t>
            </a:r>
            <a:r>
              <a:rPr lang="en-US" sz="2400" dirty="0"/>
              <a:t>, </a:t>
            </a:r>
            <a:r>
              <a:rPr lang="en-US" sz="2400" dirty="0" smtClean="0"/>
              <a:t>degradation, ...  </a:t>
            </a:r>
            <a:endParaRPr lang="en-US" sz="2400" dirty="0"/>
          </a:p>
        </p:txBody>
      </p:sp>
      <p:sp>
        <p:nvSpPr>
          <p:cNvPr id="9" name="TextBox 8"/>
          <p:cNvSpPr txBox="1"/>
          <p:nvPr/>
        </p:nvSpPr>
        <p:spPr>
          <a:xfrm>
            <a:off x="800100" y="1402452"/>
            <a:ext cx="1737360" cy="400110"/>
          </a:xfrm>
          <a:prstGeom prst="rect">
            <a:avLst/>
          </a:prstGeom>
          <a:noFill/>
        </p:spPr>
        <p:txBody>
          <a:bodyPr wrap="square" rtlCol="0">
            <a:spAutoFit/>
          </a:bodyPr>
          <a:lstStyle/>
          <a:p>
            <a:r>
              <a:rPr lang="en-US" sz="2000" dirty="0" smtClean="0"/>
              <a:t>Diode Current:</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185224" y="1311939"/>
                <a:ext cx="1554480" cy="5375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𝐶</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𝑔</m:t>
                          </m:r>
                          <m:d>
                            <m:dPr>
                              <m:ctrlPr>
                                <a:rPr lang="mr-IN" b="0" i="1" smtClean="0">
                                  <a:latin typeface="Cambria Math" panose="02040503050406030204" pitchFamily="18" charset="0"/>
                                </a:rPr>
                              </m:ctrlPr>
                            </m:dPr>
                            <m:e>
                              <m:r>
                                <a:rPr lang="en-US" b="0" i="1" smtClean="0">
                                  <a:latin typeface="Cambria Math" charset="0"/>
                                </a:rPr>
                                <m:t>𝑆</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e>
                          </m:d>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185224" y="1311939"/>
                <a:ext cx="1554480" cy="53751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30765" y="1156961"/>
                <a:ext cx="435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𝑔</m:t>
                      </m:r>
                      <m:r>
                        <a:rPr lang="en-US" b="0" i="1" smtClean="0">
                          <a:latin typeface="Cambria Math" charset="0"/>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630765" y="1156961"/>
                <a:ext cx="435184" cy="276999"/>
              </a:xfrm>
              <a:prstGeom prst="rect">
                <a:avLst/>
              </a:prstGeom>
              <a:blipFill rotWithShape="0">
                <a:blip r:embed="rId4"/>
                <a:stretch>
                  <a:fillRect l="-12676" r="-5634" b="-26667"/>
                </a:stretch>
              </a:blipFill>
            </p:spPr>
            <p:txBody>
              <a:bodyPr/>
              <a:lstStyle/>
              <a:p>
                <a:r>
                  <a:rPr lang="en-US">
                    <a:noFill/>
                  </a:rPr>
                  <a:t> </a:t>
                </a:r>
              </a:p>
            </p:txBody>
          </p:sp>
        </mc:Fallback>
      </mc:AlternateContent>
      <p:sp>
        <p:nvSpPr>
          <p:cNvPr id="12" name="TextBox 11"/>
          <p:cNvSpPr txBox="1"/>
          <p:nvPr/>
        </p:nvSpPr>
        <p:spPr>
          <a:xfrm>
            <a:off x="6008377" y="1110795"/>
            <a:ext cx="1999406" cy="369332"/>
          </a:xfrm>
          <a:prstGeom prst="rect">
            <a:avLst/>
          </a:prstGeom>
          <a:noFill/>
        </p:spPr>
        <p:txBody>
          <a:bodyPr wrap="square" rtlCol="0">
            <a:spAutoFit/>
          </a:bodyPr>
          <a:lstStyle/>
          <a:p>
            <a:r>
              <a:rPr lang="en-US" dirty="0" smtClean="0"/>
              <a:t>Diode gain (</a:t>
            </a:r>
            <a:r>
              <a:rPr lang="en-US" dirty="0" err="1" smtClean="0"/>
              <a:t>fC</a:t>
            </a:r>
            <a:r>
              <a:rPr lang="en-US" dirty="0" smtClean="0"/>
              <a:t>/DN)</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5335935" y="1442126"/>
                <a:ext cx="7220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𝑆</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charset="0"/>
                            </a:rPr>
                            <m:t>𝑆</m:t>
                          </m:r>
                        </m:e>
                        <m:sub>
                          <m:r>
                            <a:rPr lang="en-US" i="1">
                              <a:latin typeface="Cambria Math" charset="0"/>
                            </a:rPr>
                            <m:t>0</m:t>
                          </m:r>
                        </m:sub>
                      </m:sSub>
                      <m:r>
                        <a:rPr lang="en-US" b="0" i="1" smtClean="0">
                          <a:latin typeface="Cambria Math"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335935" y="1442126"/>
                <a:ext cx="722056" cy="276999"/>
              </a:xfrm>
              <a:prstGeom prst="rect">
                <a:avLst/>
              </a:prstGeom>
              <a:blipFill rotWithShape="0">
                <a:blip r:embed="rId5"/>
                <a:stretch>
                  <a:fillRect l="-6723" r="-2521" b="-15556"/>
                </a:stretch>
              </a:blipFill>
            </p:spPr>
            <p:txBody>
              <a:bodyPr/>
              <a:lstStyle/>
              <a:p>
                <a:r>
                  <a:rPr lang="en-US">
                    <a:noFill/>
                  </a:rPr>
                  <a:t> </a:t>
                </a:r>
              </a:p>
            </p:txBody>
          </p:sp>
        </mc:Fallback>
      </mc:AlternateContent>
      <p:sp>
        <p:nvSpPr>
          <p:cNvPr id="15" name="TextBox 14"/>
          <p:cNvSpPr txBox="1"/>
          <p:nvPr/>
        </p:nvSpPr>
        <p:spPr>
          <a:xfrm>
            <a:off x="6008377" y="1389982"/>
            <a:ext cx="2575138" cy="369332"/>
          </a:xfrm>
          <a:prstGeom prst="rect">
            <a:avLst/>
          </a:prstGeom>
          <a:noFill/>
        </p:spPr>
        <p:txBody>
          <a:bodyPr wrap="square" rtlCol="0">
            <a:spAutoFit/>
          </a:bodyPr>
          <a:lstStyle/>
          <a:p>
            <a:r>
              <a:rPr lang="en-US" dirty="0" smtClean="0"/>
              <a:t>Diode, dark signal (DN)</a:t>
            </a:r>
          </a:p>
        </p:txBody>
      </p:sp>
      <mc:AlternateContent xmlns:mc="http://schemas.openxmlformats.org/markup-compatibility/2006" xmlns:a14="http://schemas.microsoft.com/office/drawing/2010/main">
        <mc:Choice Requires="a14">
          <p:sp>
            <p:nvSpPr>
              <p:cNvPr id="17" name="TextBox 16"/>
              <p:cNvSpPr txBox="1"/>
              <p:nvPr/>
            </p:nvSpPr>
            <p:spPr>
              <a:xfrm>
                <a:off x="5584685" y="1723135"/>
                <a:ext cx="5250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r>
                        <a:rPr lang="en-US" b="0" i="1" smtClean="0">
                          <a:latin typeface="Cambria Math" charset="0"/>
                          <a:ea typeface="Cambria Math" charset="0"/>
                          <a:cs typeface="Cambria Math" charset="0"/>
                        </a:rPr>
                        <m:t>=</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584685" y="1723135"/>
                <a:ext cx="525016" cy="276999"/>
              </a:xfrm>
              <a:prstGeom prst="rect">
                <a:avLst/>
              </a:prstGeom>
              <a:blipFill rotWithShape="0">
                <a:blip r:embed="rId6"/>
                <a:stretch>
                  <a:fillRect l="-9302" r="-4651" b="-6667"/>
                </a:stretch>
              </a:blipFill>
            </p:spPr>
            <p:txBody>
              <a:bodyPr/>
              <a:lstStyle/>
              <a:p>
                <a:r>
                  <a:rPr lang="en-US">
                    <a:noFill/>
                  </a:rPr>
                  <a:t> </a:t>
                </a:r>
              </a:p>
            </p:txBody>
          </p:sp>
        </mc:Fallback>
      </mc:AlternateContent>
      <p:sp>
        <p:nvSpPr>
          <p:cNvPr id="18" name="Rectangle 17"/>
          <p:cNvSpPr/>
          <p:nvPr/>
        </p:nvSpPr>
        <p:spPr>
          <a:xfrm>
            <a:off x="6052129" y="1676968"/>
            <a:ext cx="2198230" cy="369332"/>
          </a:xfrm>
          <a:prstGeom prst="rect">
            <a:avLst/>
          </a:prstGeom>
        </p:spPr>
        <p:txBody>
          <a:bodyPr wrap="none">
            <a:spAutoFit/>
          </a:bodyPr>
          <a:lstStyle/>
          <a:p>
            <a:r>
              <a:rPr lang="en-US" dirty="0" smtClean="0"/>
              <a:t>Integration time (sec)</a:t>
            </a:r>
            <a:endParaRPr lang="en-US" dirty="0"/>
          </a:p>
        </p:txBody>
      </p:sp>
      <p:sp>
        <p:nvSpPr>
          <p:cNvPr id="20" name="Rectangle 19"/>
          <p:cNvSpPr/>
          <p:nvPr/>
        </p:nvSpPr>
        <p:spPr>
          <a:xfrm>
            <a:off x="800100" y="2379419"/>
            <a:ext cx="2369110" cy="400110"/>
          </a:xfrm>
          <a:prstGeom prst="rect">
            <a:avLst/>
          </a:prstGeom>
        </p:spPr>
        <p:txBody>
          <a:bodyPr wrap="none">
            <a:spAutoFit/>
          </a:bodyPr>
          <a:lstStyle/>
          <a:p>
            <a:r>
              <a:rPr lang="en-US" sz="2000" dirty="0" smtClean="0"/>
              <a:t>Relative Uncertainty:</a:t>
            </a:r>
            <a:endParaRPr lang="en-US" sz="2000" dirty="0"/>
          </a:p>
        </p:txBody>
      </p:sp>
      <mc:AlternateContent xmlns:mc="http://schemas.openxmlformats.org/markup-compatibility/2006" xmlns:a14="http://schemas.microsoft.com/office/drawing/2010/main">
        <mc:Choice Requires="a14">
          <p:sp>
            <p:nvSpPr>
              <p:cNvPr id="22" name="TextBox 21"/>
              <p:cNvSpPr txBox="1"/>
              <p:nvPr/>
            </p:nvSpPr>
            <p:spPr>
              <a:xfrm>
                <a:off x="3185224" y="2166728"/>
                <a:ext cx="5327228" cy="682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𝐶</m:t>
                          </m:r>
                        </m:sub>
                      </m:sSub>
                      <m:r>
                        <a:rPr lang="en-US" b="0" i="1" smtClean="0">
                          <a:latin typeface="Cambria Math" charset="0"/>
                        </a:rPr>
                        <m:t>=</m:t>
                      </m:r>
                      <m:r>
                        <a:rPr lang="en-US" b="0" i="1" smtClean="0">
                          <a:latin typeface="Cambria Math" charset="0"/>
                        </a:rPr>
                        <m:t>𝐶</m:t>
                      </m:r>
                      <m:sSup>
                        <m:sSupPr>
                          <m:ctrlPr>
                            <a:rPr lang="en-US" b="0" i="1" smtClean="0">
                              <a:latin typeface="Cambria Math" panose="02040503050406030204" pitchFamily="18" charset="0"/>
                            </a:rPr>
                          </m:ctrlPr>
                        </m:sSupPr>
                        <m:e>
                          <m:d>
                            <m:dPr>
                              <m:begChr m:val="["/>
                              <m:endChr m:val="]"/>
                              <m:ctrlPr>
                                <a:rPr lang="mr-IN" b="0" i="1" smtClean="0">
                                  <a:latin typeface="Cambria Math" panose="02040503050406030204" pitchFamily="18" charset="0"/>
                                </a:rPr>
                              </m:ctrlPr>
                            </m:dPr>
                            <m:e>
                              <m:sSup>
                                <m:sSupPr>
                                  <m:ctrlPr>
                                    <a:rPr lang="mr-IN"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𝑔</m:t>
                                              </m:r>
                                            </m:sub>
                                          </m:sSub>
                                        </m:num>
                                        <m:den>
                                          <m:r>
                                            <a:rPr lang="en-US" b="0" i="1" smtClean="0">
                                              <a:latin typeface="Cambria Math" charset="0"/>
                                            </a:rPr>
                                            <m:t>𝑔</m:t>
                                          </m:r>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𝑆</m:t>
                                              </m:r>
                                            </m:sub>
                                          </m:sSub>
                                        </m:num>
                                        <m:den>
                                          <m:r>
                                            <a:rPr lang="en-US" b="0" i="1" smtClean="0">
                                              <a:latin typeface="Cambria Math" charset="0"/>
                                            </a:rPr>
                                            <m:t>𝑆</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sub>
                                          </m:sSub>
                                        </m:num>
                                        <m:den>
                                          <m:r>
                                            <a:rPr lang="en-US" b="0" i="1" smtClean="0">
                                              <a:latin typeface="Cambria Math" charset="0"/>
                                            </a:rPr>
                                            <m:t>𝑆</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sub>
                                          </m:sSub>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den>
                                      </m:f>
                                    </m:e>
                                  </m:d>
                                </m:e>
                                <m:sup>
                                  <m:r>
                                    <a:rPr lang="en-US" b="0" i="1" smtClean="0">
                                      <a:latin typeface="Cambria Math" charset="0"/>
                                    </a:rPr>
                                    <m:t>2</m:t>
                                  </m:r>
                                </m:sup>
                              </m:sSup>
                            </m:e>
                          </m:d>
                        </m:e>
                        <m:sup>
                          <m:r>
                            <a:rPr lang="en-US" b="0" i="1" smtClean="0">
                              <a:latin typeface="Cambria Math" charset="0"/>
                            </a:rPr>
                            <m:t>1/2</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185224" y="2166728"/>
                <a:ext cx="5327228" cy="682238"/>
              </a:xfrm>
              <a:prstGeom prst="rect">
                <a:avLst/>
              </a:prstGeom>
              <a:blipFill rotWithShape="0">
                <a:blip r:embed="rId7"/>
                <a:stretch>
                  <a:fillRect b="-16071"/>
                </a:stretch>
              </a:blipFill>
            </p:spPr>
            <p:txBody>
              <a:bodyPr/>
              <a:lstStyle/>
              <a:p>
                <a:r>
                  <a:rPr lang="en-US">
                    <a:noFill/>
                  </a:rPr>
                  <a:t> </a:t>
                </a:r>
              </a:p>
            </p:txBody>
          </p:sp>
        </mc:Fallback>
      </mc:AlternateContent>
      <p:sp>
        <p:nvSpPr>
          <p:cNvPr id="24" name="TextBox 23"/>
          <p:cNvSpPr txBox="1"/>
          <p:nvPr/>
        </p:nvSpPr>
        <p:spPr>
          <a:xfrm>
            <a:off x="459745" y="3109029"/>
            <a:ext cx="1737360" cy="400110"/>
          </a:xfrm>
          <a:prstGeom prst="rect">
            <a:avLst/>
          </a:prstGeom>
          <a:noFill/>
        </p:spPr>
        <p:txBody>
          <a:bodyPr wrap="square" rtlCol="0">
            <a:spAutoFit/>
          </a:bodyPr>
          <a:lstStyle/>
          <a:p>
            <a:r>
              <a:rPr lang="en-US" sz="2000" dirty="0" smtClean="0">
                <a:solidFill>
                  <a:srgbClr val="A90000"/>
                </a:solidFill>
              </a:rPr>
              <a:t>      </a:t>
            </a:r>
            <a:r>
              <a:rPr lang="en-US" sz="2000" dirty="0" smtClean="0"/>
              <a:t>Flux:</a:t>
            </a:r>
            <a:endParaRPr lang="en-US" sz="2000" dirty="0"/>
          </a:p>
        </p:txBody>
      </p:sp>
      <mc:AlternateContent xmlns:mc="http://schemas.openxmlformats.org/markup-compatibility/2006" xmlns:a14="http://schemas.microsoft.com/office/drawing/2010/main">
        <mc:Choice Requires="a14">
          <p:sp>
            <p:nvSpPr>
              <p:cNvPr id="25" name="TextBox 24"/>
              <p:cNvSpPr txBox="1"/>
              <p:nvPr/>
            </p:nvSpPr>
            <p:spPr>
              <a:xfrm>
                <a:off x="2863201" y="3035181"/>
                <a:ext cx="1554480"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𝐶</m:t>
                          </m:r>
                        </m:num>
                        <m:den>
                          <m:r>
                            <a:rPr lang="en-US" b="0" i="1" smtClean="0">
                              <a:latin typeface="Cambria Math" charset="0"/>
                            </a:rPr>
                            <m:t>𝑅</m:t>
                          </m:r>
                        </m:den>
                      </m:f>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863201" y="3035181"/>
                <a:ext cx="1554480" cy="51860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83777" y="3214031"/>
                <a:ext cx="4443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𝑅</m:t>
                      </m:r>
                      <m:r>
                        <a:rPr lang="en-US" b="0" i="1" smtClean="0">
                          <a:latin typeface="Cambria Math" charset="0"/>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083777" y="3214031"/>
                <a:ext cx="444352" cy="276999"/>
              </a:xfrm>
              <a:prstGeom prst="rect">
                <a:avLst/>
              </a:prstGeom>
              <a:blipFill rotWithShape="0">
                <a:blip r:embed="rId9"/>
                <a:stretch>
                  <a:fillRect l="-12329" r="-4110" b="-6522"/>
                </a:stretch>
              </a:blipFill>
            </p:spPr>
            <p:txBody>
              <a:bodyPr/>
              <a:lstStyle/>
              <a:p>
                <a:r>
                  <a:rPr lang="en-US">
                    <a:noFill/>
                  </a:rPr>
                  <a:t> </a:t>
                </a:r>
              </a:p>
            </p:txBody>
          </p:sp>
        </mc:Fallback>
      </mc:AlternateContent>
      <p:sp>
        <p:nvSpPr>
          <p:cNvPr id="27" name="TextBox 26"/>
          <p:cNvSpPr txBox="1"/>
          <p:nvPr/>
        </p:nvSpPr>
        <p:spPr>
          <a:xfrm>
            <a:off x="5528129" y="3170439"/>
            <a:ext cx="3417149" cy="369332"/>
          </a:xfrm>
          <a:prstGeom prst="rect">
            <a:avLst/>
          </a:prstGeom>
          <a:noFill/>
        </p:spPr>
        <p:txBody>
          <a:bodyPr wrap="square" rtlCol="0">
            <a:spAutoFit/>
          </a:bodyPr>
          <a:lstStyle/>
          <a:p>
            <a:r>
              <a:rPr lang="en-US" dirty="0" smtClean="0"/>
              <a:t>Diode Responsivity (Amps m</a:t>
            </a:r>
            <a:r>
              <a:rPr lang="en-US" baseline="30000" dirty="0" smtClean="0"/>
              <a:t>2</a:t>
            </a:r>
            <a:r>
              <a:rPr lang="en-US" dirty="0" smtClean="0"/>
              <a:t> W</a:t>
            </a:r>
            <a:r>
              <a:rPr lang="en-US" baseline="30000" dirty="0" smtClean="0"/>
              <a:t>-1</a:t>
            </a:r>
            <a:r>
              <a:rPr lang="en-US" dirty="0" smtClean="0"/>
              <a:t>)</a:t>
            </a:r>
          </a:p>
        </p:txBody>
      </p:sp>
      <p:sp>
        <p:nvSpPr>
          <p:cNvPr id="28" name="Rectangle 27"/>
          <p:cNvSpPr/>
          <p:nvPr/>
        </p:nvSpPr>
        <p:spPr>
          <a:xfrm>
            <a:off x="800100" y="3801772"/>
            <a:ext cx="2369110" cy="400110"/>
          </a:xfrm>
          <a:prstGeom prst="rect">
            <a:avLst/>
          </a:prstGeom>
        </p:spPr>
        <p:txBody>
          <a:bodyPr wrap="none">
            <a:spAutoFit/>
          </a:bodyPr>
          <a:lstStyle/>
          <a:p>
            <a:r>
              <a:rPr lang="en-US" sz="2000" dirty="0" smtClean="0"/>
              <a:t>Relative Uncertainty:</a:t>
            </a:r>
            <a:endParaRPr lang="en-US" sz="2000" dirty="0"/>
          </a:p>
        </p:txBody>
      </p:sp>
      <mc:AlternateContent xmlns:mc="http://schemas.openxmlformats.org/markup-compatibility/2006" xmlns:a14="http://schemas.microsoft.com/office/drawing/2010/main">
        <mc:Choice Requires="a14">
          <p:sp>
            <p:nvSpPr>
              <p:cNvPr id="29" name="TextBox 28"/>
              <p:cNvSpPr txBox="1"/>
              <p:nvPr/>
            </p:nvSpPr>
            <p:spPr>
              <a:xfrm>
                <a:off x="3251524" y="3617533"/>
                <a:ext cx="2854819" cy="790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panose="02040503050406030204" pitchFamily="18" charset="0"/>
                            </a:rPr>
                            <m:t>𝐹</m:t>
                          </m:r>
                        </m:sub>
                      </m:sSub>
                      <m:r>
                        <a:rPr lang="en-US" b="0" i="1" smtClean="0">
                          <a:latin typeface="Cambria Math" charset="0"/>
                        </a:rPr>
                        <m:t>=</m:t>
                      </m:r>
                      <m:r>
                        <a:rPr lang="en-US" b="0" i="1" smtClean="0">
                          <a:latin typeface="Cambria Math" panose="02040503050406030204" pitchFamily="18" charset="0"/>
                        </a:rPr>
                        <m:t>𝐹</m:t>
                      </m:r>
                      <m:sSup>
                        <m:sSupPr>
                          <m:ctrlPr>
                            <a:rPr lang="en-US" b="0" i="1" smtClean="0">
                              <a:latin typeface="Cambria Math" panose="02040503050406030204" pitchFamily="18" charset="0"/>
                            </a:rPr>
                          </m:ctrlPr>
                        </m:sSupPr>
                        <m:e>
                          <m:d>
                            <m:dPr>
                              <m:begChr m:val="["/>
                              <m:endChr m:val="]"/>
                              <m:ctrlPr>
                                <a:rPr lang="mr-IN" b="0" i="1" smtClean="0">
                                  <a:latin typeface="Cambria Math" panose="02040503050406030204" pitchFamily="18" charset="0"/>
                                </a:rPr>
                              </m:ctrlPr>
                            </m:dPr>
                            <m:e>
                              <m:sSup>
                                <m:sSupPr>
                                  <m:ctrlPr>
                                    <a:rPr lang="mr-IN"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𝐶</m:t>
                                              </m:r>
                                            </m:sub>
                                          </m:sSub>
                                        </m:num>
                                        <m:den>
                                          <m:r>
                                            <a:rPr lang="en-US" b="0" i="1" smtClean="0">
                                              <a:latin typeface="Cambria Math" charset="0"/>
                                            </a:rPr>
                                            <m:t>𝑅</m:t>
                                          </m:r>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rPr>
                                                <m:t>𝐶</m:t>
                                              </m:r>
                                              <m:r>
                                                <a:rPr lang="en-US" b="0" i="1" smtClean="0">
                                                  <a:latin typeface="Cambria Math" charset="0"/>
                                                  <a:ea typeface="Cambria Math" charset="0"/>
                                                  <a:cs typeface="Cambria Math" charset="0"/>
                                                </a:rPr>
                                                <m:t>𝜎</m:t>
                                              </m:r>
                                            </m:e>
                                            <m:sub>
                                              <m:r>
                                                <a:rPr lang="en-US" b="0" i="1" smtClean="0">
                                                  <a:latin typeface="Cambria Math" charset="0"/>
                                                </a:rPr>
                                                <m:t>𝑅</m:t>
                                              </m:r>
                                            </m:sub>
                                          </m:sSub>
                                        </m:num>
                                        <m:den>
                                          <m:sSup>
                                            <m:sSupPr>
                                              <m:ctrlPr>
                                                <a:rPr lang="mr-IN" b="0" i="1" smtClean="0">
                                                  <a:latin typeface="Cambria Math" panose="02040503050406030204" pitchFamily="18" charset="0"/>
                                                </a:rPr>
                                              </m:ctrlPr>
                                            </m:sSupPr>
                                            <m:e>
                                              <m:r>
                                                <a:rPr lang="en-US" b="0" i="1" smtClean="0">
                                                  <a:latin typeface="Cambria Math" charset="0"/>
                                                </a:rPr>
                                                <m:t>𝑅</m:t>
                                              </m:r>
                                            </m:e>
                                            <m:sup>
                                              <m:r>
                                                <a:rPr lang="en-US" b="0" i="1" smtClean="0">
                                                  <a:latin typeface="Cambria Math" charset="0"/>
                                                </a:rPr>
                                                <m:t>2</m:t>
                                              </m:r>
                                            </m:sup>
                                          </m:sSup>
                                        </m:den>
                                      </m:f>
                                    </m:e>
                                  </m:d>
                                </m:e>
                                <m:sup>
                                  <m:r>
                                    <a:rPr lang="en-US" b="0" i="1" smtClean="0">
                                      <a:latin typeface="Cambria Math" charset="0"/>
                                    </a:rPr>
                                    <m:t>2</m:t>
                                  </m:r>
                                </m:sup>
                              </m:sSup>
                            </m:e>
                          </m:d>
                        </m:e>
                        <m:sup>
                          <m:r>
                            <a:rPr lang="en-US" b="0" i="1" smtClean="0">
                              <a:latin typeface="Cambria Math" charset="0"/>
                            </a:rPr>
                            <m:t>1/2</m:t>
                          </m:r>
                        </m:sup>
                      </m:sSup>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251524" y="3617533"/>
                <a:ext cx="2854819" cy="790922"/>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7712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#12: </a:t>
            </a:r>
            <a:r>
              <a:rPr lang="en-US" dirty="0">
                <a:ea typeface="Calibri" panose="020F0502020204030204" pitchFamily="34" charset="0"/>
                <a:cs typeface="Times New Roman" panose="02020603050405020304" pitchFamily="18" charset="0"/>
              </a:rPr>
              <a:t>XRS L1b </a:t>
            </a:r>
            <a:r>
              <a:rPr lang="en-US" dirty="0" smtClean="0">
                <a:ea typeface="Calibri" panose="020F0502020204030204" pitchFamily="34" charset="0"/>
                <a:cs typeface="Times New Roman" panose="02020603050405020304" pitchFamily="18" charset="0"/>
              </a:rPr>
              <a:t>Uncertainties (3/3)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23</a:t>
            </a:fld>
            <a:endParaRPr lang="en-US" altLang="en-US" dirty="0"/>
          </a:p>
        </p:txBody>
      </p:sp>
      <p:sp>
        <p:nvSpPr>
          <p:cNvPr id="3" name="Rectangle 2"/>
          <p:cNvSpPr/>
          <p:nvPr/>
        </p:nvSpPr>
        <p:spPr>
          <a:xfrm>
            <a:off x="3976956" y="2366307"/>
            <a:ext cx="4889373" cy="461665"/>
          </a:xfrm>
          <a:prstGeom prst="rect">
            <a:avLst/>
          </a:prstGeom>
        </p:spPr>
        <p:txBody>
          <a:bodyPr wrap="square">
            <a:spAutoFit/>
          </a:bodyPr>
          <a:lstStyle/>
          <a:p>
            <a:r>
              <a:rPr lang="en-US" sz="2400" dirty="0" smtClean="0"/>
              <a:t>Flux uncertainty as a function of flux. </a:t>
            </a:r>
            <a:endParaRPr lang="en-US" sz="2000" dirty="0"/>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2305" r="7038"/>
          <a:stretch/>
        </p:blipFill>
        <p:spPr>
          <a:xfrm>
            <a:off x="3822776" y="2845385"/>
            <a:ext cx="4752814" cy="3373446"/>
          </a:xfrm>
          <a:prstGeom prst="rect">
            <a:avLst/>
          </a:prstGeom>
        </p:spPr>
      </p:pic>
      <p:grpSp>
        <p:nvGrpSpPr>
          <p:cNvPr id="6" name="Group 5"/>
          <p:cNvGrpSpPr/>
          <p:nvPr/>
        </p:nvGrpSpPr>
        <p:grpSpPr>
          <a:xfrm>
            <a:off x="157676" y="1167977"/>
            <a:ext cx="3579773" cy="2767026"/>
            <a:chOff x="49251" y="1841745"/>
            <a:chExt cx="3579773" cy="2767026"/>
          </a:xfrm>
        </p:grpSpPr>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1" t="1" r="8078" b="-381"/>
            <a:stretch/>
          </p:blipFill>
          <p:spPr>
            <a:xfrm>
              <a:off x="288758" y="1841745"/>
              <a:ext cx="3340266" cy="2537750"/>
            </a:xfrm>
            <a:prstGeom prst="rect">
              <a:avLst/>
            </a:prstGeom>
            <a:ln w="12700">
              <a:solidFill>
                <a:schemeClr val="bg1"/>
              </a:solidFill>
            </a:ln>
          </p:spPr>
        </p:pic>
        <p:sp>
          <p:nvSpPr>
            <p:cNvPr id="34" name="TextBox 33"/>
            <p:cNvSpPr txBox="1"/>
            <p:nvPr/>
          </p:nvSpPr>
          <p:spPr>
            <a:xfrm rot="16200000">
              <a:off x="-1149596" y="3040593"/>
              <a:ext cx="2767025"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a:solidFill>
                    <a:schemeClr val="bg1"/>
                  </a:solidFill>
                </a:rPr>
                <a:t>2</a:t>
              </a:r>
              <a:r>
                <a:rPr lang="en-US" dirty="0" smtClean="0">
                  <a:solidFill>
                    <a:schemeClr val="bg1"/>
                  </a:solidFill>
                </a:rPr>
                <a:t>]</a:t>
              </a:r>
              <a:endParaRPr lang="en-US" dirty="0">
                <a:solidFill>
                  <a:schemeClr val="bg1"/>
                </a:solidFill>
              </a:endParaRPr>
            </a:p>
          </p:txBody>
        </p:sp>
        <p:sp>
          <p:nvSpPr>
            <p:cNvPr id="35" name="TextBox 34"/>
            <p:cNvSpPr txBox="1"/>
            <p:nvPr/>
          </p:nvSpPr>
          <p:spPr>
            <a:xfrm>
              <a:off x="49251" y="4239439"/>
              <a:ext cx="3579773" cy="369332"/>
            </a:xfrm>
            <a:prstGeom prst="rect">
              <a:avLst/>
            </a:prstGeom>
            <a:solidFill>
              <a:schemeClr val="tx1"/>
            </a:solidFill>
          </p:spPr>
          <p:txBody>
            <a:bodyPr wrap="square" rtlCol="0">
              <a:spAutoFit/>
            </a:bodyPr>
            <a:lstStyle/>
            <a:p>
              <a:pPr algn="ctr"/>
              <a:r>
                <a:rPr lang="en-US" dirty="0" smtClean="0">
                  <a:solidFill>
                    <a:schemeClr val="bg1"/>
                  </a:solidFill>
                </a:rPr>
                <a:t>time [</a:t>
              </a:r>
              <a:r>
                <a:rPr lang="en-US" dirty="0" err="1" smtClean="0">
                  <a:solidFill>
                    <a:schemeClr val="bg1"/>
                  </a:solidFill>
                </a:rPr>
                <a:t>hr</a:t>
              </a:r>
              <a:r>
                <a:rPr lang="en-US" dirty="0" smtClean="0">
                  <a:solidFill>
                    <a:schemeClr val="bg1"/>
                  </a:solidFill>
                </a:rPr>
                <a:t>]</a:t>
              </a:r>
              <a:endParaRPr lang="en-US" dirty="0">
                <a:solidFill>
                  <a:schemeClr val="bg1"/>
                </a:solidFill>
              </a:endParaRPr>
            </a:p>
          </p:txBody>
        </p:sp>
      </p:grpSp>
      <p:sp>
        <p:nvSpPr>
          <p:cNvPr id="5" name="TextBox 4"/>
          <p:cNvSpPr txBox="1"/>
          <p:nvPr/>
        </p:nvSpPr>
        <p:spPr>
          <a:xfrm rot="18995327">
            <a:off x="6800942" y="5027264"/>
            <a:ext cx="801823" cy="369332"/>
          </a:xfrm>
          <a:prstGeom prst="rect">
            <a:avLst/>
          </a:prstGeom>
          <a:noFill/>
        </p:spPr>
        <p:txBody>
          <a:bodyPr wrap="none" rtlCol="0">
            <a:spAutoFit/>
          </a:bodyPr>
          <a:lstStyle/>
          <a:p>
            <a:r>
              <a:rPr lang="en-US" dirty="0" smtClean="0">
                <a:solidFill>
                  <a:srgbClr val="034ABD"/>
                </a:solidFill>
              </a:rPr>
              <a:t>C class</a:t>
            </a:r>
            <a:endParaRPr lang="en-US" dirty="0">
              <a:solidFill>
                <a:srgbClr val="034ABD"/>
              </a:solidFill>
            </a:endParaRPr>
          </a:p>
        </p:txBody>
      </p:sp>
      <p:sp>
        <p:nvSpPr>
          <p:cNvPr id="16" name="TextBox 15"/>
          <p:cNvSpPr txBox="1"/>
          <p:nvPr/>
        </p:nvSpPr>
        <p:spPr>
          <a:xfrm rot="18995327">
            <a:off x="8170674" y="4812778"/>
            <a:ext cx="875561" cy="369332"/>
          </a:xfrm>
          <a:prstGeom prst="rect">
            <a:avLst/>
          </a:prstGeom>
          <a:solidFill>
            <a:schemeClr val="tx1"/>
          </a:solidFill>
          <a:ln w="3175">
            <a:noFill/>
          </a:ln>
        </p:spPr>
        <p:txBody>
          <a:bodyPr wrap="none" rtlCol="0">
            <a:spAutoFit/>
          </a:bodyPr>
          <a:lstStyle/>
          <a:p>
            <a:r>
              <a:rPr lang="en-US" dirty="0" smtClean="0">
                <a:solidFill>
                  <a:srgbClr val="034ABD"/>
                </a:solidFill>
              </a:rPr>
              <a:t>M class</a:t>
            </a:r>
            <a:endParaRPr lang="en-US" dirty="0">
              <a:solidFill>
                <a:srgbClr val="034ABD"/>
              </a:solidFill>
            </a:endParaRPr>
          </a:p>
        </p:txBody>
      </p:sp>
    </p:spTree>
    <p:extLst>
      <p:ext uri="{BB962C8B-B14F-4D97-AF65-F5344CB8AC3E}">
        <p14:creationId xmlns:p14="http://schemas.microsoft.com/office/powerpoint/2010/main" val="114049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#13: </a:t>
            </a:r>
            <a:r>
              <a:rPr lang="en-US" dirty="0">
                <a:ea typeface="Calibri" panose="020F0502020204030204" pitchFamily="34" charset="0"/>
                <a:cs typeface="Times New Roman" panose="02020603050405020304" pitchFamily="18" charset="0"/>
              </a:rPr>
              <a:t>XRS Flare Location </a:t>
            </a:r>
            <a:r>
              <a:rPr lang="en-US" dirty="0" smtClean="0">
                <a:ea typeface="Calibri" panose="020F0502020204030204" pitchFamily="34" charset="0"/>
                <a:cs typeface="Times New Roman" panose="02020603050405020304" pitchFamily="18" charset="0"/>
              </a:rPr>
              <a:t>Comparison</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
        <p:nvSpPr>
          <p:cNvPr id="6" name="Content Placeholder 2"/>
          <p:cNvSpPr>
            <a:spLocks noGrp="1"/>
          </p:cNvSpPr>
          <p:nvPr>
            <p:ph idx="1"/>
          </p:nvPr>
        </p:nvSpPr>
        <p:spPr>
          <a:xfrm>
            <a:off x="313082" y="1255786"/>
            <a:ext cx="8517835" cy="932495"/>
          </a:xfrm>
        </p:spPr>
        <p:txBody>
          <a:bodyPr/>
          <a:lstStyle/>
          <a:p>
            <a:pPr marL="400050"/>
            <a:r>
              <a:rPr lang="en-US" sz="2400" dirty="0" smtClean="0"/>
              <a:t>Objective: Solar </a:t>
            </a:r>
            <a:r>
              <a:rPr lang="en-US" sz="2400" dirty="0"/>
              <a:t>flare responses are observed in all 4 elements of the </a:t>
            </a:r>
            <a:r>
              <a:rPr lang="en-US" sz="2400" dirty="0" smtClean="0"/>
              <a:t>quad-diodes. </a:t>
            </a:r>
            <a:endParaRPr lang="en-US" sz="2200" dirty="0" smtClean="0"/>
          </a:p>
          <a:p>
            <a:pPr marL="290513" indent="-233363"/>
            <a:endParaRPr lang="en-US" sz="2200" dirty="0" smtClean="0"/>
          </a:p>
        </p:txBody>
      </p:sp>
      <p:sp>
        <p:nvSpPr>
          <p:cNvPr id="10" name="TextBox 9"/>
          <p:cNvSpPr txBox="1"/>
          <p:nvPr/>
        </p:nvSpPr>
        <p:spPr>
          <a:xfrm>
            <a:off x="552994" y="2188281"/>
            <a:ext cx="7493726" cy="646331"/>
          </a:xfrm>
          <a:prstGeom prst="rect">
            <a:avLst/>
          </a:prstGeom>
          <a:noFill/>
        </p:spPr>
        <p:txBody>
          <a:bodyPr wrap="square" rtlCol="0">
            <a:spAutoFit/>
          </a:bodyPr>
          <a:lstStyle/>
          <a:p>
            <a:r>
              <a:rPr lang="en-US" dirty="0" smtClean="0"/>
              <a:t>GOES-17 quad </a:t>
            </a:r>
            <a:r>
              <a:rPr lang="en-US" dirty="0"/>
              <a:t>diode currents on a 1-sec </a:t>
            </a:r>
            <a:r>
              <a:rPr lang="en-US" dirty="0" smtClean="0"/>
              <a:t>cadence for 22 March 2019 shows that </a:t>
            </a:r>
            <a:r>
              <a:rPr lang="en-US" dirty="0" smtClean="0">
                <a:solidFill>
                  <a:srgbClr val="FFFF00"/>
                </a:solidFill>
              </a:rPr>
              <a:t>each diode observes the flare.</a:t>
            </a:r>
            <a:endParaRPr lang="en-US" dirty="0">
              <a:solidFill>
                <a:srgbClr val="FFFF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113" y="2835220"/>
            <a:ext cx="6573562" cy="3503717"/>
          </a:xfrm>
          <a:prstGeom prst="rect">
            <a:avLst/>
          </a:prstGeom>
        </p:spPr>
      </p:pic>
    </p:spTree>
    <p:extLst>
      <p:ext uri="{BB962C8B-B14F-4D97-AF65-F5344CB8AC3E}">
        <p14:creationId xmlns:p14="http://schemas.microsoft.com/office/powerpoint/2010/main" val="1211439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31"/>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(1/4)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dirty="0"/>
          </a:p>
        </p:txBody>
      </p:sp>
      <p:sp>
        <p:nvSpPr>
          <p:cNvPr id="6" name="Content Placeholder 2"/>
          <p:cNvSpPr>
            <a:spLocks noGrp="1"/>
          </p:cNvSpPr>
          <p:nvPr>
            <p:ph idx="1"/>
          </p:nvPr>
        </p:nvSpPr>
        <p:spPr>
          <a:xfrm>
            <a:off x="492102" y="1138283"/>
            <a:ext cx="8524430" cy="1415413"/>
          </a:xfrm>
        </p:spPr>
        <p:txBody>
          <a:bodyPr/>
          <a:lstStyle/>
          <a:p>
            <a:pPr marL="400050"/>
            <a:r>
              <a:rPr lang="en-US" sz="2400" dirty="0" smtClean="0"/>
              <a:t>GOES-17 and GOES-15 XRS-B </a:t>
            </a:r>
            <a:r>
              <a:rPr lang="en-US" sz="2400" dirty="0"/>
              <a:t>compared </a:t>
            </a:r>
            <a:r>
              <a:rPr lang="en-US" sz="2400" dirty="0" smtClean="0"/>
              <a:t>(30 January 2019).</a:t>
            </a:r>
          </a:p>
          <a:p>
            <a:pPr marL="800100" lvl="1"/>
            <a:r>
              <a:rPr lang="en-US" sz="2000" dirty="0"/>
              <a:t>GOES-15 corrected for fudge factor</a:t>
            </a:r>
            <a:r>
              <a:rPr lang="en-US" sz="2000" dirty="0" smtClean="0"/>
              <a:t>.</a:t>
            </a:r>
          </a:p>
          <a:p>
            <a:pPr marL="400050"/>
            <a:r>
              <a:rPr lang="en-US" sz="2400" dirty="0" smtClean="0"/>
              <a:t>Linear behavior at higher fluxes as expected.</a:t>
            </a:r>
            <a:endParaRPr lang="en-US" sz="220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65" t="3818" r="5522" b="3535"/>
          <a:stretch/>
        </p:blipFill>
        <p:spPr>
          <a:xfrm>
            <a:off x="122558" y="2553696"/>
            <a:ext cx="3763831" cy="267504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960" t="4421" r="5428" b="1793"/>
          <a:stretch/>
        </p:blipFill>
        <p:spPr>
          <a:xfrm>
            <a:off x="3971142" y="2755535"/>
            <a:ext cx="4960636" cy="3553490"/>
          </a:xfrm>
          <a:prstGeom prst="rect">
            <a:avLst/>
          </a:prstGeom>
        </p:spPr>
      </p:pic>
    </p:spTree>
    <p:extLst>
      <p:ext uri="{BB962C8B-B14F-4D97-AF65-F5344CB8AC3E}">
        <p14:creationId xmlns:p14="http://schemas.microsoft.com/office/powerpoint/2010/main" val="3279770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31"/>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(2/4)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26</a:t>
            </a:fld>
            <a:endParaRPr lang="en-US" altLang="en-US" dirty="0"/>
          </a:p>
        </p:txBody>
      </p:sp>
      <p:sp>
        <p:nvSpPr>
          <p:cNvPr id="6" name="Content Placeholder 2"/>
          <p:cNvSpPr>
            <a:spLocks noGrp="1"/>
          </p:cNvSpPr>
          <p:nvPr>
            <p:ph idx="1"/>
          </p:nvPr>
        </p:nvSpPr>
        <p:spPr>
          <a:xfrm>
            <a:off x="492102" y="1138284"/>
            <a:ext cx="8524430" cy="632242"/>
          </a:xfrm>
        </p:spPr>
        <p:txBody>
          <a:bodyPr/>
          <a:lstStyle/>
          <a:p>
            <a:pPr marL="400050"/>
            <a:r>
              <a:rPr lang="en-US" sz="2400" dirty="0" smtClean="0"/>
              <a:t>GOES-17 </a:t>
            </a:r>
            <a:r>
              <a:rPr lang="en-US" sz="2400" dirty="0"/>
              <a:t>vs </a:t>
            </a:r>
            <a:r>
              <a:rPr lang="en-US" sz="2400" dirty="0" smtClean="0"/>
              <a:t>GOES-15 XRS-A</a:t>
            </a:r>
          </a:p>
          <a:p>
            <a:pPr marL="400050"/>
            <a:r>
              <a:rPr lang="en-US" sz="2400" dirty="0" smtClean="0"/>
              <a:t>Shape difference is elevated electrons impacting GOES-17.</a:t>
            </a:r>
            <a:endParaRPr lang="en-US" sz="2400" dirty="0"/>
          </a:p>
          <a:p>
            <a:pPr marL="57150" indent="0">
              <a:buNone/>
            </a:pPr>
            <a:endParaRPr lang="en-US" sz="2200" dirty="0" smtClean="0"/>
          </a:p>
          <a:p>
            <a:pPr marL="290513" indent="-233363"/>
            <a:endParaRPr lang="en-US" sz="220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027" t="4798" r="5779" b="3685"/>
          <a:stretch/>
        </p:blipFill>
        <p:spPr>
          <a:xfrm>
            <a:off x="91783" y="2455338"/>
            <a:ext cx="3799571" cy="285295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19" t="4143" r="6056" b="2767"/>
          <a:stretch/>
        </p:blipFill>
        <p:spPr>
          <a:xfrm>
            <a:off x="3994122" y="2454530"/>
            <a:ext cx="5022410" cy="3601933"/>
          </a:xfrm>
          <a:prstGeom prst="rect">
            <a:avLst/>
          </a:prstGeom>
        </p:spPr>
      </p:pic>
    </p:spTree>
    <p:extLst>
      <p:ext uri="{BB962C8B-B14F-4D97-AF65-F5344CB8AC3E}">
        <p14:creationId xmlns:p14="http://schemas.microsoft.com/office/powerpoint/2010/main" val="1195920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4" y="202647"/>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(3/4)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and -17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27</a:t>
            </a:fld>
            <a:endParaRPr lang="en-US" altLang="en-US" dirty="0"/>
          </a:p>
        </p:txBody>
      </p:sp>
      <p:sp>
        <p:nvSpPr>
          <p:cNvPr id="6" name="Content Placeholder 2"/>
          <p:cNvSpPr>
            <a:spLocks noGrp="1"/>
          </p:cNvSpPr>
          <p:nvPr>
            <p:ph idx="1"/>
          </p:nvPr>
        </p:nvSpPr>
        <p:spPr>
          <a:xfrm>
            <a:off x="250515" y="1426290"/>
            <a:ext cx="3860166" cy="864614"/>
          </a:xfrm>
        </p:spPr>
        <p:txBody>
          <a:bodyPr/>
          <a:lstStyle/>
          <a:p>
            <a:pPr marL="400050"/>
            <a:r>
              <a:rPr lang="en-US" sz="2400" dirty="0" smtClean="0"/>
              <a:t>GOES 17 vs GOES 16 Peaks</a:t>
            </a:r>
          </a:p>
          <a:p>
            <a:pPr marL="800100" lvl="1"/>
            <a:r>
              <a:rPr lang="en-US" sz="2000" dirty="0" smtClean="0"/>
              <a:t>Slopes of ~1 demonstrate that XRS </a:t>
            </a:r>
            <a:r>
              <a:rPr lang="en-US" sz="2000" dirty="0"/>
              <a:t>sensors </a:t>
            </a:r>
            <a:r>
              <a:rPr lang="en-US" sz="2000" dirty="0" smtClean="0"/>
              <a:t>respond </a:t>
            </a:r>
            <a:r>
              <a:rPr lang="en-US" sz="2000" dirty="0"/>
              <a:t>similarly to these </a:t>
            </a:r>
            <a:r>
              <a:rPr lang="en-US" sz="2000" dirty="0" smtClean="0"/>
              <a:t>flares.</a:t>
            </a:r>
            <a:endParaRPr lang="en-US" sz="2000" dirty="0"/>
          </a:p>
          <a:p>
            <a:pPr marL="290513" indent="-233363"/>
            <a:endParaRPr lang="en-US" sz="2200" dirty="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97" t="3889" r="3969" b="3889"/>
          <a:stretch/>
        </p:blipFill>
        <p:spPr>
          <a:xfrm>
            <a:off x="5966254" y="3354620"/>
            <a:ext cx="3177746" cy="280633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380" t="5278" r="5976" b="3611"/>
          <a:stretch/>
        </p:blipFill>
        <p:spPr>
          <a:xfrm>
            <a:off x="4110681" y="1345648"/>
            <a:ext cx="3170772" cy="2820877"/>
          </a:xfrm>
          <a:prstGeom prst="rect">
            <a:avLst/>
          </a:prstGeom>
        </p:spPr>
      </p:pic>
      <p:sp>
        <p:nvSpPr>
          <p:cNvPr id="3" name="TextBox 2"/>
          <p:cNvSpPr txBox="1"/>
          <p:nvPr/>
        </p:nvSpPr>
        <p:spPr>
          <a:xfrm>
            <a:off x="645258" y="3354620"/>
            <a:ext cx="2912331" cy="2585323"/>
          </a:xfrm>
          <a:prstGeom prst="rect">
            <a:avLst/>
          </a:prstGeom>
          <a:noFill/>
          <a:ln w="38100">
            <a:solidFill>
              <a:schemeClr val="accent3">
                <a:lumMod val="60000"/>
                <a:lumOff val="40000"/>
              </a:schemeClr>
            </a:solidFill>
          </a:ln>
        </p:spPr>
        <p:txBody>
          <a:bodyPr wrap="square" rtlCol="0">
            <a:spAutoFit/>
          </a:bodyPr>
          <a:lstStyle/>
          <a:p>
            <a:r>
              <a:rPr lang="en-US" b="1" dirty="0" smtClean="0">
                <a:solidFill>
                  <a:schemeClr val="accent3">
                    <a:lumMod val="40000"/>
                    <a:lumOff val="60000"/>
                  </a:schemeClr>
                </a:solidFill>
              </a:rPr>
              <a:t>Approximate channel ratios</a:t>
            </a:r>
          </a:p>
          <a:p>
            <a:endParaRPr lang="en-US" dirty="0" smtClean="0">
              <a:solidFill>
                <a:schemeClr val="accent3">
                  <a:lumMod val="40000"/>
                  <a:lumOff val="60000"/>
                </a:schemeClr>
              </a:solidFill>
            </a:endParaRPr>
          </a:p>
          <a:p>
            <a:r>
              <a:rPr lang="en-US" dirty="0" smtClean="0">
                <a:solidFill>
                  <a:schemeClr val="accent3">
                    <a:lumMod val="40000"/>
                    <a:lumOff val="60000"/>
                  </a:schemeClr>
                </a:solidFill>
              </a:rPr>
              <a:t>channel B  G16/G15 </a:t>
            </a:r>
            <a:r>
              <a:rPr lang="en-US" dirty="0">
                <a:solidFill>
                  <a:schemeClr val="accent3">
                    <a:lumMod val="40000"/>
                    <a:lumOff val="60000"/>
                  </a:schemeClr>
                </a:solidFill>
              </a:rPr>
              <a:t>=1.07</a:t>
            </a:r>
          </a:p>
          <a:p>
            <a:r>
              <a:rPr lang="en-US" dirty="0">
                <a:solidFill>
                  <a:schemeClr val="accent3">
                    <a:lumMod val="40000"/>
                    <a:lumOff val="60000"/>
                  </a:schemeClr>
                </a:solidFill>
              </a:rPr>
              <a:t>                 </a:t>
            </a:r>
            <a:r>
              <a:rPr lang="en-US" dirty="0" smtClean="0">
                <a:solidFill>
                  <a:schemeClr val="accent3">
                    <a:lumMod val="40000"/>
                    <a:lumOff val="60000"/>
                  </a:schemeClr>
                </a:solidFill>
              </a:rPr>
              <a:t>  G17/G15 </a:t>
            </a:r>
            <a:r>
              <a:rPr lang="en-US" dirty="0">
                <a:solidFill>
                  <a:schemeClr val="accent3">
                    <a:lumMod val="40000"/>
                    <a:lumOff val="60000"/>
                  </a:schemeClr>
                </a:solidFill>
              </a:rPr>
              <a:t>= </a:t>
            </a:r>
            <a:r>
              <a:rPr lang="en-US" dirty="0" smtClean="0">
                <a:solidFill>
                  <a:schemeClr val="accent3">
                    <a:lumMod val="40000"/>
                    <a:lumOff val="60000"/>
                  </a:schemeClr>
                </a:solidFill>
              </a:rPr>
              <a:t>1.10</a:t>
            </a:r>
            <a:endParaRPr lang="en-US" dirty="0">
              <a:solidFill>
                <a:schemeClr val="accent3">
                  <a:lumMod val="40000"/>
                  <a:lumOff val="60000"/>
                </a:schemeClr>
              </a:solidFill>
            </a:endParaRPr>
          </a:p>
          <a:p>
            <a:r>
              <a:rPr lang="en-US" dirty="0">
                <a:solidFill>
                  <a:schemeClr val="accent3">
                    <a:lumMod val="40000"/>
                    <a:lumOff val="60000"/>
                  </a:schemeClr>
                </a:solidFill>
              </a:rPr>
              <a:t>                </a:t>
            </a:r>
            <a:r>
              <a:rPr lang="en-US" dirty="0" smtClean="0">
                <a:solidFill>
                  <a:schemeClr val="accent3">
                    <a:lumMod val="40000"/>
                    <a:lumOff val="60000"/>
                  </a:schemeClr>
                </a:solidFill>
              </a:rPr>
              <a:t> </a:t>
            </a:r>
            <a:r>
              <a:rPr lang="en-US" dirty="0">
                <a:solidFill>
                  <a:schemeClr val="accent3">
                    <a:lumMod val="40000"/>
                    <a:lumOff val="60000"/>
                  </a:schemeClr>
                </a:solidFill>
              </a:rPr>
              <a:t> </a:t>
            </a:r>
            <a:r>
              <a:rPr lang="en-US" dirty="0" smtClean="0">
                <a:solidFill>
                  <a:schemeClr val="accent3">
                    <a:lumMod val="40000"/>
                    <a:lumOff val="60000"/>
                  </a:schemeClr>
                </a:solidFill>
              </a:rPr>
              <a:t> G17/G16 = 1.02</a:t>
            </a:r>
            <a:endParaRPr lang="en-US" dirty="0">
              <a:solidFill>
                <a:schemeClr val="accent3">
                  <a:lumMod val="40000"/>
                  <a:lumOff val="60000"/>
                </a:schemeClr>
              </a:solidFill>
            </a:endParaRPr>
          </a:p>
          <a:p>
            <a:r>
              <a:rPr lang="en-US" dirty="0">
                <a:solidFill>
                  <a:schemeClr val="accent3">
                    <a:lumMod val="40000"/>
                    <a:lumOff val="60000"/>
                  </a:schemeClr>
                </a:solidFill>
              </a:rPr>
              <a:t>                 </a:t>
            </a:r>
          </a:p>
          <a:p>
            <a:r>
              <a:rPr lang="en-US" dirty="0" smtClean="0">
                <a:solidFill>
                  <a:schemeClr val="accent3">
                    <a:lumMod val="40000"/>
                    <a:lumOff val="60000"/>
                  </a:schemeClr>
                </a:solidFill>
              </a:rPr>
              <a:t>channel </a:t>
            </a:r>
            <a:r>
              <a:rPr lang="en-US" dirty="0">
                <a:solidFill>
                  <a:schemeClr val="accent3">
                    <a:lumMod val="40000"/>
                    <a:lumOff val="60000"/>
                  </a:schemeClr>
                </a:solidFill>
              </a:rPr>
              <a:t>A </a:t>
            </a:r>
            <a:r>
              <a:rPr lang="en-US" dirty="0" smtClean="0">
                <a:solidFill>
                  <a:schemeClr val="accent3">
                    <a:lumMod val="40000"/>
                    <a:lumOff val="60000"/>
                  </a:schemeClr>
                </a:solidFill>
              </a:rPr>
              <a:t> G16/G15 </a:t>
            </a:r>
            <a:r>
              <a:rPr lang="en-US" dirty="0">
                <a:solidFill>
                  <a:schemeClr val="accent3">
                    <a:lumMod val="40000"/>
                    <a:lumOff val="60000"/>
                  </a:schemeClr>
                </a:solidFill>
              </a:rPr>
              <a:t>= 1.37</a:t>
            </a:r>
          </a:p>
          <a:p>
            <a:r>
              <a:rPr lang="en-US" dirty="0">
                <a:solidFill>
                  <a:schemeClr val="accent3">
                    <a:lumMod val="40000"/>
                    <a:lumOff val="60000"/>
                  </a:schemeClr>
                </a:solidFill>
              </a:rPr>
              <a:t>                  </a:t>
            </a:r>
            <a:r>
              <a:rPr lang="en-US" dirty="0" smtClean="0">
                <a:solidFill>
                  <a:schemeClr val="accent3">
                    <a:lumMod val="40000"/>
                    <a:lumOff val="60000"/>
                  </a:schemeClr>
                </a:solidFill>
              </a:rPr>
              <a:t>  G17/G15 </a:t>
            </a:r>
            <a:r>
              <a:rPr lang="en-US" dirty="0">
                <a:solidFill>
                  <a:schemeClr val="accent3">
                    <a:lumMod val="40000"/>
                    <a:lumOff val="60000"/>
                  </a:schemeClr>
                </a:solidFill>
              </a:rPr>
              <a:t>= </a:t>
            </a:r>
            <a:r>
              <a:rPr lang="en-US" dirty="0" smtClean="0">
                <a:solidFill>
                  <a:schemeClr val="accent3">
                    <a:lumMod val="40000"/>
                    <a:lumOff val="60000"/>
                  </a:schemeClr>
                </a:solidFill>
              </a:rPr>
              <a:t>1.32</a:t>
            </a:r>
            <a:endParaRPr lang="en-US" dirty="0">
              <a:solidFill>
                <a:schemeClr val="accent3">
                  <a:lumMod val="40000"/>
                  <a:lumOff val="60000"/>
                </a:schemeClr>
              </a:solidFill>
            </a:endParaRPr>
          </a:p>
          <a:p>
            <a:r>
              <a:rPr lang="en-US" dirty="0">
                <a:solidFill>
                  <a:schemeClr val="accent3">
                    <a:lumMod val="40000"/>
                    <a:lumOff val="60000"/>
                  </a:schemeClr>
                </a:solidFill>
              </a:rPr>
              <a:t>                  </a:t>
            </a:r>
            <a:r>
              <a:rPr lang="en-US" dirty="0" smtClean="0">
                <a:solidFill>
                  <a:schemeClr val="accent3">
                    <a:lumMod val="40000"/>
                    <a:lumOff val="60000"/>
                  </a:schemeClr>
                </a:solidFill>
              </a:rPr>
              <a:t>  G17/G16 = 0.99</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986623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304" t="9512" r="2534" b="19024"/>
          <a:stretch/>
        </p:blipFill>
        <p:spPr>
          <a:xfrm>
            <a:off x="1580744" y="4302041"/>
            <a:ext cx="5982532" cy="2079062"/>
          </a:xfrm>
          <a:prstGeom prst="rect">
            <a:avLst/>
          </a:prstGeom>
        </p:spPr>
      </p:pic>
      <p:pic>
        <p:nvPicPr>
          <p:cNvPr id="7" name="Picture 6"/>
          <p:cNvPicPr>
            <a:picLocks noChangeAspect="1"/>
          </p:cNvPicPr>
          <p:nvPr/>
        </p:nvPicPr>
        <p:blipFill rotWithShape="1">
          <a:blip r:embed="rId4"/>
          <a:srcRect l="1882" t="8781" r="2118" b="19268"/>
          <a:stretch/>
        </p:blipFill>
        <p:spPr>
          <a:xfrm>
            <a:off x="1580744" y="2144736"/>
            <a:ext cx="5982511" cy="2082593"/>
          </a:xfrm>
          <a:prstGeom prst="rect">
            <a:avLst/>
          </a:prstGeom>
        </p:spPr>
      </p:pic>
      <p:sp>
        <p:nvSpPr>
          <p:cNvPr id="2" name="Title 1"/>
          <p:cNvSpPr>
            <a:spLocks noGrp="1"/>
          </p:cNvSpPr>
          <p:nvPr>
            <p:ph type="title"/>
          </p:nvPr>
        </p:nvSpPr>
        <p:spPr>
          <a:xfrm>
            <a:off x="539324" y="202647"/>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(4/4)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and -17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28</a:t>
            </a:fld>
            <a:endParaRPr lang="en-US" altLang="en-US" dirty="0"/>
          </a:p>
        </p:txBody>
      </p:sp>
      <p:sp>
        <p:nvSpPr>
          <p:cNvPr id="6" name="Content Placeholder 2"/>
          <p:cNvSpPr>
            <a:spLocks noGrp="1"/>
          </p:cNvSpPr>
          <p:nvPr>
            <p:ph idx="1"/>
          </p:nvPr>
        </p:nvSpPr>
        <p:spPr>
          <a:xfrm>
            <a:off x="435292" y="1306708"/>
            <a:ext cx="8524430" cy="903543"/>
          </a:xfrm>
        </p:spPr>
        <p:txBody>
          <a:bodyPr/>
          <a:lstStyle/>
          <a:p>
            <a:pPr marL="400050"/>
            <a:r>
              <a:rPr lang="en-US" sz="2400" dirty="0" smtClean="0"/>
              <a:t>GOES 16 vs GOES 17 from 29-30 January 2019</a:t>
            </a:r>
          </a:p>
          <a:p>
            <a:pPr marL="800100" lvl="1"/>
            <a:r>
              <a:rPr lang="en-US" sz="2000" dirty="0" smtClean="0"/>
              <a:t>Plots:  L2 1-min averages derived from L1b</a:t>
            </a:r>
            <a:endParaRPr lang="en-US" sz="20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sp>
        <p:nvSpPr>
          <p:cNvPr id="14" name="TextBox 13"/>
          <p:cNvSpPr txBox="1"/>
          <p:nvPr/>
        </p:nvSpPr>
        <p:spPr>
          <a:xfrm>
            <a:off x="6460322" y="4380086"/>
            <a:ext cx="1003160" cy="646331"/>
          </a:xfrm>
          <a:prstGeom prst="rect">
            <a:avLst/>
          </a:prstGeom>
          <a:solidFill>
            <a:schemeClr val="tx1"/>
          </a:solidFill>
        </p:spPr>
        <p:txBody>
          <a:bodyPr wrap="none" rtlCol="0">
            <a:spAutoFit/>
          </a:bodyPr>
          <a:lstStyle/>
          <a:p>
            <a:r>
              <a:rPr lang="en-US" dirty="0" smtClean="0">
                <a:solidFill>
                  <a:srgbClr val="00B050"/>
                </a:solidFill>
              </a:rPr>
              <a:t>GOES-16</a:t>
            </a:r>
          </a:p>
          <a:p>
            <a:r>
              <a:rPr lang="en-US" dirty="0" smtClean="0">
                <a:solidFill>
                  <a:srgbClr val="C20EAD"/>
                </a:solidFill>
              </a:rPr>
              <a:t>GOES-17</a:t>
            </a:r>
            <a:endParaRPr lang="en-US" dirty="0">
              <a:solidFill>
                <a:srgbClr val="C20EAD"/>
              </a:solidFill>
            </a:endParaRPr>
          </a:p>
        </p:txBody>
      </p:sp>
      <p:sp>
        <p:nvSpPr>
          <p:cNvPr id="15" name="TextBox 14"/>
          <p:cNvSpPr txBox="1"/>
          <p:nvPr/>
        </p:nvSpPr>
        <p:spPr>
          <a:xfrm>
            <a:off x="6460322" y="2224863"/>
            <a:ext cx="1003160" cy="646331"/>
          </a:xfrm>
          <a:prstGeom prst="rect">
            <a:avLst/>
          </a:prstGeom>
          <a:solidFill>
            <a:schemeClr val="tx1"/>
          </a:solidFill>
        </p:spPr>
        <p:txBody>
          <a:bodyPr wrap="none" rtlCol="0">
            <a:spAutoFit/>
          </a:bodyPr>
          <a:lstStyle/>
          <a:p>
            <a:r>
              <a:rPr lang="en-US" dirty="0" smtClean="0">
                <a:solidFill>
                  <a:srgbClr val="00B050"/>
                </a:solidFill>
              </a:rPr>
              <a:t>GOES-16</a:t>
            </a:r>
          </a:p>
          <a:p>
            <a:r>
              <a:rPr lang="en-US" dirty="0" smtClean="0">
                <a:solidFill>
                  <a:srgbClr val="C20EAD"/>
                </a:solidFill>
              </a:rPr>
              <a:t>GOES-17</a:t>
            </a:r>
            <a:endParaRPr lang="en-US" dirty="0">
              <a:solidFill>
                <a:srgbClr val="C20EAD"/>
              </a:solidFill>
            </a:endParaRPr>
          </a:p>
        </p:txBody>
      </p:sp>
      <p:sp>
        <p:nvSpPr>
          <p:cNvPr id="16" name="TextBox 15"/>
          <p:cNvSpPr txBox="1"/>
          <p:nvPr/>
        </p:nvSpPr>
        <p:spPr>
          <a:xfrm>
            <a:off x="435292" y="3083479"/>
            <a:ext cx="921214" cy="461665"/>
          </a:xfrm>
          <a:prstGeom prst="rect">
            <a:avLst/>
          </a:prstGeom>
          <a:noFill/>
        </p:spPr>
        <p:txBody>
          <a:bodyPr wrap="none" rtlCol="0">
            <a:spAutoFit/>
          </a:bodyPr>
          <a:lstStyle/>
          <a:p>
            <a:r>
              <a:rPr lang="en-US" sz="2400" dirty="0" smtClean="0"/>
              <a:t>XRS-A</a:t>
            </a:r>
            <a:endParaRPr lang="en-US" sz="2400" dirty="0"/>
          </a:p>
        </p:txBody>
      </p:sp>
      <p:sp>
        <p:nvSpPr>
          <p:cNvPr id="17" name="TextBox 16"/>
          <p:cNvSpPr txBox="1"/>
          <p:nvPr/>
        </p:nvSpPr>
        <p:spPr>
          <a:xfrm>
            <a:off x="435292" y="5107844"/>
            <a:ext cx="909993" cy="461665"/>
          </a:xfrm>
          <a:prstGeom prst="rect">
            <a:avLst/>
          </a:prstGeom>
          <a:noFill/>
        </p:spPr>
        <p:txBody>
          <a:bodyPr wrap="none" rtlCol="0">
            <a:spAutoFit/>
          </a:bodyPr>
          <a:lstStyle/>
          <a:p>
            <a:r>
              <a:rPr lang="en-US" sz="2400" dirty="0" smtClean="0"/>
              <a:t>XRS-B</a:t>
            </a:r>
            <a:endParaRPr lang="en-US" sz="2400" dirty="0"/>
          </a:p>
        </p:txBody>
      </p:sp>
      <p:sp>
        <p:nvSpPr>
          <p:cNvPr id="3" name="TextBox 2"/>
          <p:cNvSpPr txBox="1"/>
          <p:nvPr/>
        </p:nvSpPr>
        <p:spPr>
          <a:xfrm>
            <a:off x="7663070" y="3525937"/>
            <a:ext cx="1401417" cy="1754326"/>
          </a:xfrm>
          <a:prstGeom prst="rect">
            <a:avLst/>
          </a:prstGeom>
          <a:noFill/>
        </p:spPr>
        <p:txBody>
          <a:bodyPr wrap="square" rtlCol="0">
            <a:spAutoFit/>
          </a:bodyPr>
          <a:lstStyle/>
          <a:p>
            <a:r>
              <a:rPr lang="en-US" dirty="0" smtClean="0"/>
              <a:t>Very low signals.</a:t>
            </a:r>
          </a:p>
          <a:p>
            <a:r>
              <a:rPr lang="en-US" dirty="0" smtClean="0"/>
              <a:t>Backgrounds</a:t>
            </a:r>
          </a:p>
          <a:p>
            <a:r>
              <a:rPr lang="en-US" dirty="0" smtClean="0"/>
              <a:t>still need </a:t>
            </a:r>
          </a:p>
          <a:p>
            <a:r>
              <a:rPr lang="en-US" dirty="0" smtClean="0"/>
              <a:t>some adjustment.</a:t>
            </a:r>
            <a:endParaRPr lang="en-US" dirty="0"/>
          </a:p>
        </p:txBody>
      </p:sp>
      <p:sp>
        <p:nvSpPr>
          <p:cNvPr id="18" name="TextBox 17"/>
          <p:cNvSpPr txBox="1"/>
          <p:nvPr/>
        </p:nvSpPr>
        <p:spPr>
          <a:xfrm>
            <a:off x="1762253" y="4991226"/>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
        <p:nvSpPr>
          <p:cNvPr id="20" name="TextBox 19"/>
          <p:cNvSpPr txBox="1"/>
          <p:nvPr/>
        </p:nvSpPr>
        <p:spPr>
          <a:xfrm>
            <a:off x="1762253" y="5762154"/>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-7</a:t>
            </a:r>
            <a:endParaRPr lang="en-US" sz="1200" dirty="0"/>
          </a:p>
        </p:txBody>
      </p:sp>
      <p:sp>
        <p:nvSpPr>
          <p:cNvPr id="22" name="TextBox 21"/>
          <p:cNvSpPr txBox="1"/>
          <p:nvPr/>
        </p:nvSpPr>
        <p:spPr>
          <a:xfrm>
            <a:off x="1762253" y="3258226"/>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-8</a:t>
            </a:r>
            <a:endParaRPr lang="en-US" sz="1200" dirty="0"/>
          </a:p>
        </p:txBody>
      </p:sp>
      <p:sp>
        <p:nvSpPr>
          <p:cNvPr id="23" name="TextBox 22"/>
          <p:cNvSpPr txBox="1"/>
          <p:nvPr/>
        </p:nvSpPr>
        <p:spPr>
          <a:xfrm>
            <a:off x="1783080" y="2708703"/>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-7</a:t>
            </a:r>
            <a:endParaRPr lang="en-US" sz="1200" dirty="0"/>
          </a:p>
        </p:txBody>
      </p:sp>
      <p:sp>
        <p:nvSpPr>
          <p:cNvPr id="24" name="TextBox 23"/>
          <p:cNvSpPr txBox="1"/>
          <p:nvPr/>
        </p:nvSpPr>
        <p:spPr>
          <a:xfrm>
            <a:off x="1762253" y="3854352"/>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-9</a:t>
            </a:r>
            <a:endParaRPr lang="en-US" sz="1200" dirty="0"/>
          </a:p>
        </p:txBody>
      </p:sp>
      <p:sp>
        <p:nvSpPr>
          <p:cNvPr id="25" name="TextBox 24"/>
          <p:cNvSpPr txBox="1"/>
          <p:nvPr/>
        </p:nvSpPr>
        <p:spPr>
          <a:xfrm>
            <a:off x="1762253" y="2167082"/>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Tree>
    <p:extLst>
      <p:ext uri="{BB962C8B-B14F-4D97-AF65-F5344CB8AC3E}">
        <p14:creationId xmlns:p14="http://schemas.microsoft.com/office/powerpoint/2010/main" val="644566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9048750" cy="1037024"/>
          </a:xfrm>
        </p:spPr>
        <p:txBody>
          <a:bodyPr/>
          <a:lstStyle/>
          <a:p>
            <a:r>
              <a:rPr lang="en-US" dirty="0" smtClean="0">
                <a:solidFill>
                  <a:prstClr val="white"/>
                </a:solidFill>
              </a:rPr>
              <a:t>Instrument Issue: B1 Dark Counts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29</a:t>
            </a:fld>
            <a:endParaRPr lang="en-US" altLang="en-US"/>
          </a:p>
        </p:txBody>
      </p:sp>
      <p:sp>
        <p:nvSpPr>
          <p:cNvPr id="11" name="Rectangle 10"/>
          <p:cNvSpPr/>
          <p:nvPr/>
        </p:nvSpPr>
        <p:spPr>
          <a:xfrm>
            <a:off x="457200" y="1008190"/>
            <a:ext cx="8157411" cy="1791260"/>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Objective: obtain B1 dark signal</a:t>
            </a:r>
          </a:p>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B1 signal during </a:t>
            </a:r>
            <a:r>
              <a:rPr lang="en-US" sz="2400" dirty="0" err="1" smtClean="0">
                <a:solidFill>
                  <a:prstClr val="white"/>
                </a:solidFill>
                <a:ea typeface="MS PGothic" panose="020B0600070205080204" pitchFamily="34" charset="-128"/>
              </a:rPr>
              <a:t>offpoints</a:t>
            </a:r>
            <a:r>
              <a:rPr lang="en-US" sz="2400" dirty="0" smtClean="0">
                <a:solidFill>
                  <a:prstClr val="white"/>
                </a:solidFill>
                <a:ea typeface="MS PGothic" panose="020B0600070205080204" pitchFamily="34" charset="-128"/>
              </a:rPr>
              <a:t> as a function of SEISS electron flux.</a:t>
            </a:r>
          </a:p>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Result is dark count value of 81.5 DN</a:t>
            </a:r>
          </a:p>
          <a:p>
            <a:pPr marL="690563" lvl="1"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 Statistically comparable to pre-launch value.</a:t>
            </a:r>
            <a:endParaRPr lang="en-US" sz="2400" dirty="0">
              <a:solidFill>
                <a:prstClr val="white"/>
              </a:solidFill>
              <a:ea typeface="MS PGothic" panose="020B0600070205080204" pitchFamily="34" charset="-128"/>
            </a:endParaRPr>
          </a:p>
        </p:txBody>
      </p:sp>
      <p:sp>
        <p:nvSpPr>
          <p:cNvPr id="18"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91"/>
          <a:stretch/>
        </p:blipFill>
        <p:spPr>
          <a:xfrm>
            <a:off x="317332" y="2877212"/>
            <a:ext cx="8509336" cy="3277968"/>
          </a:xfrm>
          <a:prstGeom prst="rect">
            <a:avLst/>
          </a:prstGeom>
        </p:spPr>
      </p:pic>
    </p:spTree>
    <p:extLst>
      <p:ext uri="{BB962C8B-B14F-4D97-AF65-F5344CB8AC3E}">
        <p14:creationId xmlns:p14="http://schemas.microsoft.com/office/powerpoint/2010/main" val="186919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Quick Summary</a:t>
            </a:r>
            <a:endParaRPr lang="en-US" dirty="0">
              <a:latin typeface="+mn-lt"/>
            </a:endParaRPr>
          </a:p>
        </p:txBody>
      </p:sp>
      <p:sp>
        <p:nvSpPr>
          <p:cNvPr id="3" name="Content Placeholder 2"/>
          <p:cNvSpPr>
            <a:spLocks noGrp="1"/>
          </p:cNvSpPr>
          <p:nvPr>
            <p:ph idx="1"/>
          </p:nvPr>
        </p:nvSpPr>
        <p:spPr>
          <a:xfrm>
            <a:off x="609600" y="1255786"/>
            <a:ext cx="8077200" cy="3348781"/>
          </a:xfrm>
        </p:spPr>
        <p:txBody>
          <a:bodyPr/>
          <a:lstStyle/>
          <a:p>
            <a:pPr marL="233363" indent="-233363"/>
            <a:r>
              <a:rPr lang="en-US" sz="2400" dirty="0" smtClean="0"/>
              <a:t>Initial testing using L0 data has provided most </a:t>
            </a:r>
            <a:r>
              <a:rPr lang="en-US" sz="2400" dirty="0" err="1" smtClean="0"/>
              <a:t>cal</a:t>
            </a:r>
            <a:r>
              <a:rPr lang="en-US" sz="2400" dirty="0" smtClean="0"/>
              <a:t> values.</a:t>
            </a:r>
          </a:p>
          <a:p>
            <a:pPr marL="233363" indent="-233363"/>
            <a:r>
              <a:rPr lang="en-US" sz="2400" dirty="0" smtClean="0"/>
              <a:t>GOES-17 behavior is similar to GOES-16.</a:t>
            </a:r>
          </a:p>
          <a:p>
            <a:pPr marL="633413" lvl="1" indent="-233363"/>
            <a:r>
              <a:rPr lang="en-US" sz="2000" dirty="0" smtClean="0"/>
              <a:t>No surprises. </a:t>
            </a:r>
          </a:p>
          <a:p>
            <a:pPr marL="633413" lvl="1" indent="-233363"/>
            <a:r>
              <a:rPr lang="en-US" sz="2000" dirty="0" smtClean="0"/>
              <a:t>Studies </a:t>
            </a:r>
            <a:r>
              <a:rPr lang="en-US" sz="2000" dirty="0"/>
              <a:t>done with </a:t>
            </a:r>
            <a:r>
              <a:rPr lang="en-US" sz="2000" dirty="0" smtClean="0"/>
              <a:t>L1b, L2, and </a:t>
            </a:r>
            <a:r>
              <a:rPr lang="en-US" sz="2000" dirty="0"/>
              <a:t>LASP-L0-processed data</a:t>
            </a:r>
            <a:r>
              <a:rPr lang="en-US" sz="2000" dirty="0" smtClean="0"/>
              <a:t>.</a:t>
            </a:r>
          </a:p>
          <a:p>
            <a:pPr marL="633413" lvl="1" indent="-233363"/>
            <a:r>
              <a:rPr lang="en-US" sz="2000" dirty="0" smtClean="0"/>
              <a:t>Solar activity low since launch.</a:t>
            </a:r>
            <a:endParaRPr lang="en-US" sz="2000" dirty="0"/>
          </a:p>
          <a:p>
            <a:pPr marL="233363" indent="-233363"/>
            <a:r>
              <a:rPr lang="en-US" sz="2400" dirty="0" smtClean="0"/>
              <a:t>GPA: many ADRs submitted, many resolved, a few remain.</a:t>
            </a:r>
          </a:p>
          <a:p>
            <a:pPr marL="233363" indent="-233363"/>
            <a:r>
              <a:rPr lang="en-US" sz="2400" dirty="0" smtClean="0"/>
              <a:t>Instrument: new LUTs, some issues resolved, a few remain.</a:t>
            </a:r>
          </a:p>
          <a:p>
            <a:pPr marL="233363" indent="-233363"/>
            <a:r>
              <a:rPr lang="en-US" sz="2400" dirty="0"/>
              <a:t>All PLPT tests</a:t>
            </a:r>
            <a:r>
              <a:rPr lang="en-US" sz="2400" dirty="0" smtClean="0"/>
              <a:t>:</a:t>
            </a:r>
            <a:endParaRPr lang="en-US" sz="2400" dirty="0"/>
          </a:p>
          <a:p>
            <a:pPr marL="233363" indent="-233363"/>
            <a:r>
              <a:rPr lang="en-US" sz="2400" dirty="0" smtClean="0"/>
              <a:t>Provisional Validation </a:t>
            </a:r>
            <a:r>
              <a:rPr lang="en-US" sz="2400" dirty="0"/>
              <a:t>Product Maturity </a:t>
            </a:r>
            <a:r>
              <a:rPr lang="en-US" sz="2400" dirty="0" smtClean="0"/>
              <a:t>Assessment.</a:t>
            </a:r>
          </a:p>
          <a:p>
            <a:pPr marL="0" indent="0">
              <a:buNone/>
            </a:pPr>
            <a:endParaRPr lang="en-US" sz="2400" dirty="0" smtClean="0"/>
          </a:p>
          <a:p>
            <a:pPr marL="0" indent="0">
              <a:spcBef>
                <a:spcPts val="0"/>
              </a:spcBef>
              <a:buNone/>
            </a:pPr>
            <a:r>
              <a:rPr lang="en-US" sz="2000" dirty="0" smtClean="0"/>
              <a:t>	ADR = Algorithm Discrepancy Report</a:t>
            </a:r>
          </a:p>
          <a:p>
            <a:pPr marL="0" indent="0">
              <a:spcBef>
                <a:spcPts val="0"/>
              </a:spcBef>
              <a:buNone/>
            </a:pPr>
            <a:r>
              <a:rPr lang="en-US" sz="2000" dirty="0" smtClean="0"/>
              <a:t>	LUT = Look Up Table</a:t>
            </a:r>
            <a:r>
              <a:rPr lang="en-US" sz="2400" dirty="0" smtClean="0"/>
              <a:t> </a:t>
            </a:r>
            <a:endParaRPr lang="en-US" sz="2400" dirty="0"/>
          </a:p>
          <a:p>
            <a:pPr marL="0" indent="0">
              <a:buNone/>
            </a:pPr>
            <a:endParaRPr lang="en-US" sz="2400" b="1" dirty="0" smtClean="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a:t>
            </a:fld>
            <a:endParaRPr lang="en-US" altLang="en-US"/>
          </a:p>
        </p:txBody>
      </p:sp>
      <p:sp>
        <p:nvSpPr>
          <p:cNvPr id="7" name="TextBox 6"/>
          <p:cNvSpPr txBox="1"/>
          <p:nvPr/>
        </p:nvSpPr>
        <p:spPr>
          <a:xfrm rot="21089481">
            <a:off x="2874218" y="4133817"/>
            <a:ext cx="984624" cy="400110"/>
          </a:xfrm>
          <a:prstGeom prst="rect">
            <a:avLst/>
          </a:prstGeom>
          <a:solidFill>
            <a:srgbClr val="00B050"/>
          </a:solidFill>
        </p:spPr>
        <p:txBody>
          <a:bodyPr wrap="square" rtlCol="0">
            <a:spAutoFit/>
          </a:bodyPr>
          <a:lstStyle/>
          <a:p>
            <a:pPr algn="ctr"/>
            <a:r>
              <a:rPr lang="en-US" sz="2000" dirty="0" smtClean="0">
                <a:solidFill>
                  <a:schemeClr val="bg1"/>
                </a:solidFill>
              </a:rPr>
              <a:t>PASSED</a:t>
            </a:r>
            <a:endParaRPr lang="en-US" sz="2000" dirty="0">
              <a:solidFill>
                <a:schemeClr val="bg1"/>
              </a:solidFill>
            </a:endParaRPr>
          </a:p>
        </p:txBody>
      </p:sp>
      <p:sp>
        <p:nvSpPr>
          <p:cNvPr id="6" name="TextBox 5"/>
          <p:cNvSpPr txBox="1"/>
          <p:nvPr/>
        </p:nvSpPr>
        <p:spPr>
          <a:xfrm rot="21089481">
            <a:off x="7524557" y="4470809"/>
            <a:ext cx="984624" cy="400110"/>
          </a:xfrm>
          <a:prstGeom prst="rect">
            <a:avLst/>
          </a:prstGeom>
          <a:solidFill>
            <a:srgbClr val="00B050"/>
          </a:solidFill>
        </p:spPr>
        <p:txBody>
          <a:bodyPr wrap="square" rtlCol="0">
            <a:spAutoFit/>
          </a:bodyPr>
          <a:lstStyle/>
          <a:p>
            <a:pPr algn="ctr"/>
            <a:r>
              <a:rPr lang="en-US" sz="2000" dirty="0" smtClean="0">
                <a:solidFill>
                  <a:schemeClr val="bg1"/>
                </a:solidFill>
              </a:rPr>
              <a:t>PASSED</a:t>
            </a:r>
            <a:endParaRPr lang="en-US" sz="2000" dirty="0">
              <a:solidFill>
                <a:schemeClr val="bg1"/>
              </a:solidFill>
            </a:endParaRPr>
          </a:p>
        </p:txBody>
      </p:sp>
    </p:spTree>
    <p:extLst>
      <p:ext uri="{BB962C8B-B14F-4D97-AF65-F5344CB8AC3E}">
        <p14:creationId xmlns:p14="http://schemas.microsoft.com/office/powerpoint/2010/main" val="121937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9048750" cy="1037024"/>
          </a:xfrm>
        </p:spPr>
        <p:txBody>
          <a:bodyPr/>
          <a:lstStyle/>
          <a:p>
            <a:r>
              <a:rPr lang="en-US" dirty="0" smtClean="0">
                <a:solidFill>
                  <a:prstClr val="white"/>
                </a:solidFill>
              </a:rPr>
              <a:t>Instrument Issue: Electron Contamination (1/2)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30</a:t>
            </a:fld>
            <a:endParaRPr lang="en-US" altLang="en-US"/>
          </a:p>
        </p:txBody>
      </p:sp>
      <p:sp>
        <p:nvSpPr>
          <p:cNvPr id="11" name="Rectangle 10"/>
          <p:cNvSpPr/>
          <p:nvPr/>
        </p:nvSpPr>
        <p:spPr>
          <a:xfrm>
            <a:off x="457200" y="1008190"/>
            <a:ext cx="8157411" cy="904863"/>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Objective: Remove electron contamination from fluxes</a:t>
            </a:r>
          </a:p>
          <a:p>
            <a:pPr marL="690563" lvl="1"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Impacts when X-ray fluxes are low, electron fluxes are high</a:t>
            </a:r>
            <a:endParaRPr lang="en-US" sz="2400" dirty="0">
              <a:solidFill>
                <a:prstClr val="white"/>
              </a:solidFill>
              <a:ea typeface="MS PGothic" panose="020B0600070205080204" pitchFamily="34" charset="-128"/>
            </a:endParaRPr>
          </a:p>
        </p:txBody>
      </p:sp>
      <p:grpSp>
        <p:nvGrpSpPr>
          <p:cNvPr id="7" name="Group 6"/>
          <p:cNvGrpSpPr/>
          <p:nvPr/>
        </p:nvGrpSpPr>
        <p:grpSpPr>
          <a:xfrm>
            <a:off x="804450" y="1913053"/>
            <a:ext cx="6679716" cy="4493698"/>
            <a:chOff x="377066" y="1331781"/>
            <a:chExt cx="7358757" cy="5207131"/>
          </a:xfrm>
        </p:grpSpPr>
        <p:pic>
          <p:nvPicPr>
            <p:cNvPr id="8" name="Picture 7"/>
            <p:cNvPicPr>
              <a:picLocks noChangeAspect="1"/>
            </p:cNvPicPr>
            <p:nvPr/>
          </p:nvPicPr>
          <p:blipFill rotWithShape="1">
            <a:blip r:embed="rId3"/>
            <a:srcRect l="6408" t="17140" r="572" b="10894"/>
            <a:stretch/>
          </p:blipFill>
          <p:spPr>
            <a:xfrm>
              <a:off x="377066" y="1331781"/>
              <a:ext cx="7358757" cy="5207131"/>
            </a:xfrm>
            <a:prstGeom prst="rect">
              <a:avLst/>
            </a:prstGeom>
            <a:ln>
              <a:solidFill>
                <a:schemeClr val="bg1"/>
              </a:solidFill>
            </a:ln>
          </p:spPr>
        </p:pic>
        <p:sp>
          <p:nvSpPr>
            <p:cNvPr id="9" name="TextBox 8"/>
            <p:cNvSpPr txBox="1"/>
            <p:nvPr/>
          </p:nvSpPr>
          <p:spPr>
            <a:xfrm>
              <a:off x="5207615" y="2055232"/>
              <a:ext cx="1541961" cy="646331"/>
            </a:xfrm>
            <a:prstGeom prst="rect">
              <a:avLst/>
            </a:prstGeom>
            <a:noFill/>
            <a:ln>
              <a:solidFill>
                <a:schemeClr val="bg1"/>
              </a:solidFill>
            </a:ln>
          </p:spPr>
          <p:txBody>
            <a:bodyPr wrap="none" rtlCol="0">
              <a:spAutoFit/>
            </a:bodyPr>
            <a:lstStyle/>
            <a:p>
              <a:r>
                <a:rPr lang="en-US" dirty="0" smtClean="0">
                  <a:solidFill>
                    <a:schemeClr val="bg1"/>
                  </a:solidFill>
                </a:rPr>
                <a:t>After yaw flip:</a:t>
              </a:r>
            </a:p>
            <a:p>
              <a:r>
                <a:rPr lang="en-US" dirty="0" smtClean="0">
                  <a:solidFill>
                    <a:schemeClr val="bg1"/>
                  </a:solidFill>
                </a:rPr>
                <a:t>T2, T4 primary</a:t>
              </a:r>
              <a:endParaRPr lang="en-US" dirty="0">
                <a:solidFill>
                  <a:schemeClr val="bg1"/>
                </a:solidFill>
              </a:endParaRPr>
            </a:p>
          </p:txBody>
        </p:sp>
        <p:sp>
          <p:nvSpPr>
            <p:cNvPr id="10" name="TextBox 9"/>
            <p:cNvSpPr txBox="1"/>
            <p:nvPr/>
          </p:nvSpPr>
          <p:spPr>
            <a:xfrm>
              <a:off x="1720703" y="3432928"/>
              <a:ext cx="1644425" cy="646331"/>
            </a:xfrm>
            <a:prstGeom prst="rect">
              <a:avLst/>
            </a:prstGeom>
            <a:noFill/>
            <a:ln>
              <a:solidFill>
                <a:schemeClr val="bg1"/>
              </a:solidFill>
            </a:ln>
          </p:spPr>
          <p:txBody>
            <a:bodyPr wrap="none" rtlCol="0">
              <a:spAutoFit/>
            </a:bodyPr>
            <a:lstStyle/>
            <a:p>
              <a:r>
                <a:rPr lang="en-US" dirty="0" smtClean="0">
                  <a:solidFill>
                    <a:schemeClr val="bg1"/>
                  </a:solidFill>
                </a:rPr>
                <a:t>Before yaw flip:</a:t>
              </a:r>
            </a:p>
            <a:p>
              <a:r>
                <a:rPr lang="en-US" dirty="0" smtClean="0">
                  <a:solidFill>
                    <a:schemeClr val="bg1"/>
                  </a:solidFill>
                </a:rPr>
                <a:t>T1, T4 primary</a:t>
              </a:r>
              <a:endParaRPr lang="en-US" dirty="0">
                <a:solidFill>
                  <a:schemeClr val="bg1"/>
                </a:solidFill>
              </a:endParaRPr>
            </a:p>
          </p:txBody>
        </p:sp>
        <p:sp>
          <p:nvSpPr>
            <p:cNvPr id="13" name="TextBox 12"/>
            <p:cNvSpPr txBox="1"/>
            <p:nvPr/>
          </p:nvSpPr>
          <p:spPr>
            <a:xfrm rot="16200000">
              <a:off x="3290288" y="3285843"/>
              <a:ext cx="1162983" cy="406877"/>
            </a:xfrm>
            <a:prstGeom prst="rect">
              <a:avLst/>
            </a:prstGeom>
            <a:noFill/>
            <a:ln>
              <a:solidFill>
                <a:schemeClr val="bg1"/>
              </a:solidFill>
            </a:ln>
          </p:spPr>
          <p:txBody>
            <a:bodyPr wrap="square" rtlCol="0">
              <a:spAutoFit/>
            </a:bodyPr>
            <a:lstStyle/>
            <a:p>
              <a:r>
                <a:rPr lang="en-US" dirty="0" smtClean="0">
                  <a:solidFill>
                    <a:schemeClr val="bg1"/>
                  </a:solidFill>
                </a:rPr>
                <a:t>yaw flip</a:t>
              </a:r>
              <a:endParaRPr lang="en-US" dirty="0">
                <a:solidFill>
                  <a:schemeClr val="bg1"/>
                </a:solidFill>
              </a:endParaRPr>
            </a:p>
          </p:txBody>
        </p:sp>
        <p:cxnSp>
          <p:nvCxnSpPr>
            <p:cNvPr id="14" name="Straight Connector 13"/>
            <p:cNvCxnSpPr/>
            <p:nvPr/>
          </p:nvCxnSpPr>
          <p:spPr>
            <a:xfrm flipV="1">
              <a:off x="3867912" y="1600201"/>
              <a:ext cx="0" cy="13075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867912" y="4070776"/>
              <a:ext cx="9518" cy="17260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65926" y="1645920"/>
              <a:ext cx="546496" cy="276999"/>
            </a:xfrm>
            <a:prstGeom prst="rect">
              <a:avLst/>
            </a:prstGeom>
            <a:solidFill>
              <a:schemeClr val="tx1"/>
            </a:solidFill>
            <a:ln>
              <a:noFill/>
            </a:ln>
          </p:spPr>
          <p:txBody>
            <a:bodyPr wrap="none" rtlCol="0">
              <a:spAutoFit/>
            </a:bodyPr>
            <a:lstStyle/>
            <a:p>
              <a:r>
                <a:rPr lang="en-US" sz="1200" dirty="0" smtClean="0">
                  <a:solidFill>
                    <a:schemeClr val="bg1"/>
                  </a:solidFill>
                </a:rPr>
                <a:t>XRS-B</a:t>
              </a:r>
              <a:endParaRPr lang="en-US" sz="1200" dirty="0">
                <a:solidFill>
                  <a:schemeClr val="bg1"/>
                </a:solidFill>
              </a:endParaRPr>
            </a:p>
          </p:txBody>
        </p:sp>
      </p:grpSp>
      <p:sp>
        <p:nvSpPr>
          <p:cNvPr id="18"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Tree>
    <p:extLst>
      <p:ext uri="{BB962C8B-B14F-4D97-AF65-F5344CB8AC3E}">
        <p14:creationId xmlns:p14="http://schemas.microsoft.com/office/powerpoint/2010/main" val="418100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9048750" cy="1037024"/>
          </a:xfrm>
        </p:spPr>
        <p:txBody>
          <a:bodyPr/>
          <a:lstStyle/>
          <a:p>
            <a:r>
              <a:rPr lang="en-US" dirty="0" smtClean="0">
                <a:solidFill>
                  <a:prstClr val="white"/>
                </a:solidFill>
              </a:rPr>
              <a:t>Instrument Issue: Electron Contamination (2/2)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31</a:t>
            </a:fld>
            <a:endParaRPr lang="en-US" altLang="en-US"/>
          </a:p>
        </p:txBody>
      </p:sp>
      <p:sp>
        <p:nvSpPr>
          <p:cNvPr id="11" name="Rectangle 10"/>
          <p:cNvSpPr/>
          <p:nvPr/>
        </p:nvSpPr>
        <p:spPr>
          <a:xfrm>
            <a:off x="457200" y="1008190"/>
            <a:ext cx="8686800" cy="1348061"/>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Correction is in L2.</a:t>
            </a:r>
          </a:p>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Based on fit to SEISS MPSHI telescopes and energy bands.</a:t>
            </a:r>
          </a:p>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Fit parameters still under investigation.</a:t>
            </a:r>
            <a:endParaRPr lang="en-US" sz="2400" dirty="0">
              <a:solidFill>
                <a:prstClr val="white"/>
              </a:solidFill>
              <a:ea typeface="MS PGothic" panose="020B0600070205080204" pitchFamily="34" charset="-128"/>
            </a:endParaRPr>
          </a:p>
        </p:txBody>
      </p:sp>
      <p:sp>
        <p:nvSpPr>
          <p:cNvPr id="18" name="Footer Placeholder 7"/>
          <p:cNvSpPr>
            <a:spLocks noGrp="1"/>
          </p:cNvSpPr>
          <p:nvPr>
            <p:ph type="ftr" sz="quarter" idx="11"/>
          </p:nvPr>
        </p:nvSpPr>
        <p:spPr>
          <a:xfrm>
            <a:off x="695583" y="6416699"/>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2" t="173" r="1103" b="45033"/>
          <a:stretch/>
        </p:blipFill>
        <p:spPr>
          <a:xfrm>
            <a:off x="223520" y="2597411"/>
            <a:ext cx="8496091" cy="3300971"/>
          </a:xfrm>
          <a:prstGeom prst="rect">
            <a:avLst/>
          </a:prstGeom>
        </p:spPr>
      </p:pic>
    </p:spTree>
    <p:extLst>
      <p:ext uri="{BB962C8B-B14F-4D97-AF65-F5344CB8AC3E}">
        <p14:creationId xmlns:p14="http://schemas.microsoft.com/office/powerpoint/2010/main" val="572779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32</a:t>
            </a:fld>
            <a:endParaRPr lang="en-US" altLang="en-US"/>
          </a:p>
        </p:txBody>
      </p:sp>
      <p:sp>
        <p:nvSpPr>
          <p:cNvPr id="5" name="Title 1"/>
          <p:cNvSpPr txBox="1">
            <a:spLocks/>
          </p:cNvSpPr>
          <p:nvPr/>
        </p:nvSpPr>
        <p:spPr bwMode="auto">
          <a:xfrm>
            <a:off x="562567" y="4377404"/>
            <a:ext cx="8315961" cy="10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Comparison to Performance </a:t>
            </a:r>
            <a:r>
              <a:rPr kumimoji="0" lang="en-US" sz="4000" i="0" u="none" strike="noStrike" kern="1200" cap="all" spc="0" normalizeH="0" baseline="0" noProof="0" dirty="0" err="1" smtClean="0">
                <a:ln>
                  <a:noFill/>
                </a:ln>
                <a:solidFill>
                  <a:sysClr val="window" lastClr="FFFFFF"/>
                </a:solidFill>
                <a:effectLst/>
                <a:uLnTx/>
                <a:uFillTx/>
                <a:latin typeface="Calibri"/>
                <a:ea typeface="MS PGothic" panose="020B0600070205080204" pitchFamily="34" charset="-128"/>
                <a:cs typeface="+mj-cs"/>
              </a:rPr>
              <a:t>BaseLINE</a:t>
            </a:r>
            <a:endPar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endParaRPr>
          </a:p>
        </p:txBody>
      </p:sp>
    </p:spTree>
    <p:extLst>
      <p:ext uri="{BB962C8B-B14F-4D97-AF65-F5344CB8AC3E}">
        <p14:creationId xmlns:p14="http://schemas.microsoft.com/office/powerpoint/2010/main" val="2985604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33</a:t>
            </a:fld>
            <a:endParaRPr lang="en-US" altLang="en-US"/>
          </a:p>
        </p:txBody>
      </p:sp>
      <p:sp>
        <p:nvSpPr>
          <p:cNvPr id="4" name="Title 1"/>
          <p:cNvSpPr>
            <a:spLocks noGrp="1"/>
          </p:cNvSpPr>
          <p:nvPr>
            <p:ph type="title"/>
          </p:nvPr>
        </p:nvSpPr>
        <p:spPr>
          <a:xfrm>
            <a:off x="628650" y="290743"/>
            <a:ext cx="7886700" cy="799645"/>
          </a:xfrm>
        </p:spPr>
        <p:txBody>
          <a:bodyPr/>
          <a:lstStyle/>
          <a:p>
            <a:pPr algn="ctr"/>
            <a:r>
              <a:rPr lang="en-US" dirty="0" smtClean="0"/>
              <a:t>Performance Baseline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68743911"/>
              </p:ext>
            </p:extLst>
          </p:nvPr>
        </p:nvGraphicFramePr>
        <p:xfrm>
          <a:off x="102635" y="1290409"/>
          <a:ext cx="8938725" cy="3794857"/>
        </p:xfrm>
        <a:graphic>
          <a:graphicData uri="http://schemas.openxmlformats.org/drawingml/2006/table">
            <a:tbl>
              <a:tblPr firstRow="1" bandRow="1">
                <a:tableStyleId>{2D5ABB26-0587-4C30-8999-92F81FD0307C}</a:tableStyleId>
              </a:tblPr>
              <a:tblGrid>
                <a:gridCol w="581532"/>
                <a:gridCol w="2353321"/>
                <a:gridCol w="1229710"/>
                <a:gridCol w="1681655"/>
                <a:gridCol w="1671145"/>
                <a:gridCol w="777766"/>
                <a:gridCol w="643596"/>
              </a:tblGrid>
              <a:tr h="439758">
                <a:tc>
                  <a:txBody>
                    <a:bodyPr/>
                    <a:lstStyle/>
                    <a:p>
                      <a:pPr algn="ctr"/>
                      <a:r>
                        <a:rPr lang="en-US" sz="1400" b="1" dirty="0" smtClean="0">
                          <a:solidFill>
                            <a:schemeClr val="bg1"/>
                          </a:solidFill>
                        </a:rPr>
                        <a:t>MRD</a:t>
                      </a:r>
                    </a:p>
                    <a:p>
                      <a:pPr algn="ctr"/>
                      <a:r>
                        <a:rPr lang="en-US" sz="1400" b="1" dirty="0" smtClean="0">
                          <a:solidFill>
                            <a:schemeClr val="bg1"/>
                          </a:solidFill>
                        </a:rPr>
                        <a:t>ID</a:t>
                      </a: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Quantity</a:t>
                      </a: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MRD Requirement </a:t>
                      </a: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rPr>
                        <a:t>MIT/LL</a:t>
                      </a:r>
                      <a:r>
                        <a:rPr lang="en-US" sz="1400" b="1" baseline="0" dirty="0" smtClean="0">
                          <a:solidFill>
                            <a:schemeClr val="bg1"/>
                          </a:solidFill>
                        </a:rPr>
                        <a:t> </a:t>
                      </a:r>
                      <a:r>
                        <a:rPr lang="en-US" sz="1400" b="1" dirty="0" smtClean="0">
                          <a:solidFill>
                            <a:schemeClr val="bg1"/>
                          </a:solidFill>
                        </a:rPr>
                        <a:t>Predicted Performance</a:t>
                      </a: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NCEI Value</a:t>
                      </a:r>
                      <a:r>
                        <a:rPr lang="en-US" sz="1400" b="1" baseline="0" dirty="0" smtClean="0">
                          <a:solidFill>
                            <a:schemeClr val="bg1"/>
                          </a:solidFill>
                        </a:rPr>
                        <a:t> at Provisional*</a:t>
                      </a:r>
                      <a:endParaRPr lang="en-US" sz="1400"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Related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PLPTs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439758">
                <a:tc rowSpan="2">
                  <a:txBody>
                    <a:bodyPr/>
                    <a:lstStyle/>
                    <a:p>
                      <a:r>
                        <a:rPr lang="en-US" sz="1400" dirty="0" smtClean="0">
                          <a:solidFill>
                            <a:schemeClr val="bg1"/>
                          </a:solidFill>
                        </a:rPr>
                        <a:t>2037</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dirty="0" smtClean="0">
                          <a:solidFill>
                            <a:schemeClr val="bg1"/>
                          </a:solidFill>
                        </a:rPr>
                        <a:t>Measurement</a:t>
                      </a:r>
                      <a:r>
                        <a:rPr lang="en-US" sz="1400" baseline="0" dirty="0" smtClean="0">
                          <a:solidFill>
                            <a:schemeClr val="bg1"/>
                          </a:solidFill>
                        </a:rPr>
                        <a:t> Range XRS A</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5x10</a:t>
                      </a:r>
                      <a:r>
                        <a:rPr lang="en-US" sz="1400" baseline="30000" dirty="0" smtClean="0">
                          <a:solidFill>
                            <a:schemeClr val="bg1"/>
                          </a:solidFill>
                        </a:rPr>
                        <a:t>-9</a:t>
                      </a:r>
                      <a:r>
                        <a:rPr lang="en-US" sz="1400" baseline="0" dirty="0" smtClean="0">
                          <a:solidFill>
                            <a:schemeClr val="bg1"/>
                          </a:solidFill>
                        </a:rPr>
                        <a:t> to </a:t>
                      </a:r>
                    </a:p>
                    <a:p>
                      <a:pPr algn="ctr"/>
                      <a:r>
                        <a:rPr lang="en-US" sz="1400" baseline="0" dirty="0" smtClean="0">
                          <a:solidFill>
                            <a:schemeClr val="bg1"/>
                          </a:solidFill>
                        </a:rPr>
                        <a:t>5x10</a:t>
                      </a:r>
                      <a:r>
                        <a:rPr lang="en-US" sz="1400" baseline="30000" dirty="0" smtClean="0">
                          <a:solidFill>
                            <a:schemeClr val="bg1"/>
                          </a:solidFill>
                        </a:rPr>
                        <a:t>-4</a:t>
                      </a:r>
                      <a:r>
                        <a:rPr lang="en-US" sz="1400" baseline="0" dirty="0" smtClean="0">
                          <a:solidFill>
                            <a:schemeClr val="bg1"/>
                          </a:solidFill>
                        </a:rPr>
                        <a:t> W/m</a:t>
                      </a:r>
                      <a:r>
                        <a:rPr lang="en-US" sz="1400" baseline="30000" dirty="0" smtClean="0">
                          <a:solidFill>
                            <a:schemeClr val="bg1"/>
                          </a:solidFill>
                        </a:rPr>
                        <a:t>2</a:t>
                      </a:r>
                      <a:endParaRPr lang="en-US" sz="1400" baseline="30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5x</a:t>
                      </a:r>
                      <a:r>
                        <a:rPr lang="pl-PL" sz="1400" dirty="0" smtClean="0">
                          <a:solidFill>
                            <a:schemeClr val="bg1"/>
                          </a:solidFill>
                        </a:rPr>
                        <a:t>10</a:t>
                      </a:r>
                      <a:r>
                        <a:rPr lang="pl-PL" sz="1400" baseline="30000" dirty="0" smtClean="0">
                          <a:solidFill>
                            <a:schemeClr val="bg1"/>
                          </a:solidFill>
                        </a:rPr>
                        <a:t>-10</a:t>
                      </a:r>
                      <a:r>
                        <a:rPr lang="pl-PL" sz="1400" dirty="0" smtClean="0">
                          <a:solidFill>
                            <a:schemeClr val="bg1"/>
                          </a:solidFill>
                        </a:rPr>
                        <a:t> to </a:t>
                      </a:r>
                      <a:endParaRPr lang="en-US" sz="1400" dirty="0" smtClean="0">
                        <a:solidFill>
                          <a:schemeClr val="bg1"/>
                        </a:solidFill>
                      </a:endParaRPr>
                    </a:p>
                    <a:p>
                      <a:pPr algn="ctr"/>
                      <a:r>
                        <a:rPr lang="en-US" sz="1400" dirty="0" smtClean="0">
                          <a:solidFill>
                            <a:schemeClr val="bg1"/>
                          </a:solidFill>
                        </a:rPr>
                        <a:t>5</a:t>
                      </a:r>
                      <a:r>
                        <a:rPr lang="pl-PL" sz="1400" dirty="0" smtClean="0">
                          <a:solidFill>
                            <a:schemeClr val="bg1"/>
                          </a:solidFill>
                        </a:rPr>
                        <a:t>x10</a:t>
                      </a:r>
                      <a:r>
                        <a:rPr lang="pl-PL" sz="1400" baseline="30000" dirty="0" smtClean="0">
                          <a:solidFill>
                            <a:schemeClr val="bg1"/>
                          </a:solidFill>
                        </a:rPr>
                        <a:t>-</a:t>
                      </a:r>
                      <a:r>
                        <a:rPr lang="en-US" sz="1400" baseline="30000" dirty="0" smtClean="0">
                          <a:solidFill>
                            <a:schemeClr val="bg1"/>
                          </a:solidFill>
                        </a:rPr>
                        <a:t>2</a:t>
                      </a:r>
                      <a:r>
                        <a:rPr lang="pl-PL" sz="1400" dirty="0" smtClean="0">
                          <a:solidFill>
                            <a:schemeClr val="bg1"/>
                          </a:solidFill>
                        </a:rPr>
                        <a:t> W/m</a:t>
                      </a:r>
                      <a:r>
                        <a:rPr lang="pl-PL" sz="1400" baseline="30000" dirty="0" smtClean="0">
                          <a:solidFill>
                            <a:schemeClr val="bg1"/>
                          </a:solidFill>
                        </a:rPr>
                        <a:t>2</a:t>
                      </a:r>
                      <a:r>
                        <a:rPr lang="pl-PL" sz="1400" dirty="0" smtClean="0">
                          <a:solidFill>
                            <a:schemeClr val="bg1"/>
                          </a:solidFill>
                        </a:rPr>
                        <a:t> </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0"/>
                      <a:r>
                        <a:rPr lang="en-US" sz="1400" b="0" i="0" u="none" strike="noStrike" kern="1200" dirty="0" smtClean="0">
                          <a:solidFill>
                            <a:schemeClr val="bg1"/>
                          </a:solidFill>
                          <a:effectLst/>
                          <a:latin typeface="+mn-lt"/>
                          <a:ea typeface="+mn-ea"/>
                          <a:cs typeface="+mn-cs"/>
                        </a:rPr>
                        <a:t>4.62</a:t>
                      </a:r>
                      <a:r>
                        <a:rPr lang="en-US" sz="1400" dirty="0" smtClean="0">
                          <a:solidFill>
                            <a:schemeClr val="bg1"/>
                          </a:solidFill>
                        </a:rPr>
                        <a:t>x10</a:t>
                      </a:r>
                      <a:r>
                        <a:rPr lang="en-US" sz="1400" baseline="30000" dirty="0" smtClean="0">
                          <a:solidFill>
                            <a:schemeClr val="bg1"/>
                          </a:solidFill>
                        </a:rPr>
                        <a:t>-9</a:t>
                      </a:r>
                      <a:r>
                        <a:rPr lang="en-US" sz="1400" b="0" i="0" u="none" strike="noStrike" kern="1200" dirty="0" smtClean="0">
                          <a:solidFill>
                            <a:schemeClr val="bg1"/>
                          </a:solidFill>
                          <a:effectLst/>
                          <a:latin typeface="+mn-lt"/>
                          <a:ea typeface="+mn-ea"/>
                          <a:cs typeface="+mn-cs"/>
                        </a:rPr>
                        <a:t> to 7.30</a:t>
                      </a:r>
                      <a:r>
                        <a:rPr lang="pl-PL" sz="1400" dirty="0" smtClean="0">
                          <a:solidFill>
                            <a:schemeClr val="bg1"/>
                          </a:solidFill>
                        </a:rPr>
                        <a:t>x10</a:t>
                      </a:r>
                      <a:r>
                        <a:rPr lang="pl-PL" sz="1400" baseline="30000" dirty="0" smtClean="0">
                          <a:solidFill>
                            <a:schemeClr val="bg1"/>
                          </a:solidFill>
                        </a:rPr>
                        <a:t>-</a:t>
                      </a:r>
                      <a:r>
                        <a:rPr lang="en-US" sz="1400" baseline="30000" dirty="0" smtClean="0">
                          <a:solidFill>
                            <a:schemeClr val="bg1"/>
                          </a:solidFill>
                        </a:rPr>
                        <a:t>2</a:t>
                      </a:r>
                      <a:r>
                        <a:rPr lang="en-US" sz="1400" b="0" i="0" u="none" strike="noStrike" kern="1200" dirty="0" smtClean="0">
                          <a:solidFill>
                            <a:schemeClr val="bg1"/>
                          </a:solidFill>
                          <a:effectLst/>
                          <a:latin typeface="+mn-lt"/>
                          <a:ea typeface="+mn-ea"/>
                          <a:cs typeface="+mn-cs"/>
                        </a:rPr>
                        <a:t> W/m</a:t>
                      </a:r>
                      <a:r>
                        <a:rPr lang="en-US" sz="1400" b="0" i="0" u="none" strike="noStrike" kern="1200" baseline="30000" dirty="0" smtClean="0">
                          <a:solidFill>
                            <a:schemeClr val="bg1"/>
                          </a:solidFill>
                          <a:effectLst/>
                          <a:latin typeface="+mn-lt"/>
                          <a:ea typeface="+mn-ea"/>
                          <a:cs typeface="+mn-cs"/>
                        </a:rPr>
                        <a:t>2</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None</a:t>
                      </a: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PASS</a:t>
                      </a:r>
                      <a:endParaRPr lang="en-US" sz="1400" dirty="0">
                        <a:solidFill>
                          <a:srgbClr val="00B05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439758">
                <a:tc vMerge="1">
                  <a:txBody>
                    <a:bodyPr/>
                    <a:lstStyle/>
                    <a:p>
                      <a:endParaRPr lang="en-US" sz="135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dirty="0" smtClean="0">
                          <a:solidFill>
                            <a:schemeClr val="bg1"/>
                          </a:solidFill>
                        </a:rPr>
                        <a:t>Measurement</a:t>
                      </a:r>
                      <a:r>
                        <a:rPr lang="en-US" sz="1400" baseline="0" dirty="0" smtClean="0">
                          <a:solidFill>
                            <a:schemeClr val="bg1"/>
                          </a:solidFill>
                        </a:rPr>
                        <a:t> Range XRS B</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2x10</a:t>
                      </a:r>
                      <a:r>
                        <a:rPr lang="en-US" sz="1400" baseline="30000" dirty="0" smtClean="0">
                          <a:solidFill>
                            <a:schemeClr val="bg1"/>
                          </a:solidFill>
                        </a:rPr>
                        <a:t>-8</a:t>
                      </a:r>
                      <a:r>
                        <a:rPr lang="en-US" sz="1400" baseline="0" dirty="0" smtClean="0">
                          <a:solidFill>
                            <a:schemeClr val="bg1"/>
                          </a:solidFill>
                        </a:rPr>
                        <a:t> to </a:t>
                      </a:r>
                    </a:p>
                    <a:p>
                      <a:pPr algn="ctr"/>
                      <a:r>
                        <a:rPr lang="en-US" sz="1400" baseline="0" dirty="0" smtClean="0">
                          <a:solidFill>
                            <a:schemeClr val="bg1"/>
                          </a:solidFill>
                        </a:rPr>
                        <a:t>2x10</a:t>
                      </a:r>
                      <a:r>
                        <a:rPr lang="en-US" sz="1400" baseline="30000" dirty="0" smtClean="0">
                          <a:solidFill>
                            <a:schemeClr val="bg1"/>
                          </a:solidFill>
                        </a:rPr>
                        <a:t>-3</a:t>
                      </a:r>
                      <a:r>
                        <a:rPr lang="en-US" sz="1400" baseline="0" dirty="0" smtClean="0">
                          <a:solidFill>
                            <a:schemeClr val="bg1"/>
                          </a:solidFill>
                        </a:rPr>
                        <a:t> W/m</a:t>
                      </a:r>
                      <a:r>
                        <a:rPr lang="en-US" sz="1400" baseline="30000" dirty="0" smtClean="0">
                          <a:solidFill>
                            <a:schemeClr val="bg1"/>
                          </a:solidFill>
                        </a:rPr>
                        <a:t>2</a:t>
                      </a:r>
                      <a:endParaRPr lang="en-US" sz="1400" baseline="30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a:t>
                      </a:r>
                      <a:r>
                        <a:rPr lang="pl-PL" sz="1400" dirty="0" smtClean="0">
                          <a:solidFill>
                            <a:schemeClr val="bg1"/>
                          </a:solidFill>
                        </a:rPr>
                        <a:t>x10</a:t>
                      </a:r>
                      <a:r>
                        <a:rPr lang="pl-PL" sz="1400" baseline="30000" dirty="0" smtClean="0">
                          <a:solidFill>
                            <a:schemeClr val="bg1"/>
                          </a:solidFill>
                        </a:rPr>
                        <a:t>-10</a:t>
                      </a:r>
                      <a:r>
                        <a:rPr lang="pl-PL" sz="1400" dirty="0" smtClean="0">
                          <a:solidFill>
                            <a:schemeClr val="bg1"/>
                          </a:solidFill>
                        </a:rPr>
                        <a:t> to </a:t>
                      </a:r>
                      <a:endParaRPr lang="en-US" sz="1400" dirty="0" smtClean="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1</a:t>
                      </a:r>
                      <a:r>
                        <a:rPr lang="pl-PL" sz="1400" dirty="0" smtClean="0">
                          <a:solidFill>
                            <a:schemeClr val="bg1"/>
                          </a:solidFill>
                        </a:rPr>
                        <a:t>x10</a:t>
                      </a:r>
                      <a:r>
                        <a:rPr lang="pl-PL" sz="1400" baseline="30000" dirty="0" smtClean="0">
                          <a:solidFill>
                            <a:schemeClr val="bg1"/>
                          </a:solidFill>
                        </a:rPr>
                        <a:t>-</a:t>
                      </a:r>
                      <a:r>
                        <a:rPr lang="en-US" sz="1400" baseline="30000" dirty="0" smtClean="0">
                          <a:solidFill>
                            <a:schemeClr val="bg1"/>
                          </a:solidFill>
                        </a:rPr>
                        <a:t>2</a:t>
                      </a:r>
                      <a:r>
                        <a:rPr lang="pl-PL" sz="1400" dirty="0" smtClean="0">
                          <a:solidFill>
                            <a:schemeClr val="bg1"/>
                          </a:solidFill>
                        </a:rPr>
                        <a:t> W/m</a:t>
                      </a:r>
                      <a:r>
                        <a:rPr lang="pl-PL" sz="1400" baseline="30000" dirty="0" smtClean="0">
                          <a:solidFill>
                            <a:schemeClr val="bg1"/>
                          </a:solidFill>
                        </a:rPr>
                        <a:t>2</a:t>
                      </a:r>
                      <a:r>
                        <a:rPr lang="pl-PL" sz="1400" dirty="0" smtClean="0">
                          <a:solidFill>
                            <a:schemeClr val="bg1"/>
                          </a:solidFill>
                        </a:rPr>
                        <a:t> </a:t>
                      </a:r>
                      <a:endParaRPr lang="en-US" sz="14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0"/>
                      <a:r>
                        <a:rPr lang="en-US" sz="1400" b="0" i="0" u="none" strike="noStrike" kern="1200" dirty="0" smtClean="0">
                          <a:solidFill>
                            <a:schemeClr val="bg1"/>
                          </a:solidFill>
                          <a:effectLst/>
                          <a:latin typeface="+mn-lt"/>
                          <a:ea typeface="+mn-ea"/>
                          <a:cs typeface="+mn-cs"/>
                        </a:rPr>
                        <a:t>6.13</a:t>
                      </a:r>
                      <a:r>
                        <a:rPr lang="en-US" sz="1400" dirty="0" smtClean="0">
                          <a:solidFill>
                            <a:schemeClr val="bg1"/>
                          </a:solidFill>
                        </a:rPr>
                        <a:t>x10</a:t>
                      </a:r>
                      <a:r>
                        <a:rPr lang="en-US" sz="1400" baseline="30000" dirty="0" smtClean="0">
                          <a:solidFill>
                            <a:schemeClr val="bg1"/>
                          </a:solidFill>
                        </a:rPr>
                        <a:t>-9</a:t>
                      </a:r>
                      <a:r>
                        <a:rPr lang="en-US" sz="1400" b="0" i="0" u="none" strike="noStrike" kern="1200" dirty="0" smtClean="0">
                          <a:solidFill>
                            <a:schemeClr val="bg1"/>
                          </a:solidFill>
                          <a:effectLst/>
                          <a:latin typeface="+mn-lt"/>
                          <a:ea typeface="+mn-ea"/>
                          <a:cs typeface="+mn-cs"/>
                        </a:rPr>
                        <a:t> to 4.40</a:t>
                      </a:r>
                      <a:r>
                        <a:rPr lang="pl-PL" sz="1400" dirty="0" smtClean="0">
                          <a:solidFill>
                            <a:schemeClr val="bg1"/>
                          </a:solidFill>
                        </a:rPr>
                        <a:t>x10</a:t>
                      </a:r>
                      <a:r>
                        <a:rPr lang="pl-PL" sz="1400" baseline="30000" dirty="0" smtClean="0">
                          <a:solidFill>
                            <a:schemeClr val="bg1"/>
                          </a:solidFill>
                        </a:rPr>
                        <a:t>-</a:t>
                      </a:r>
                      <a:r>
                        <a:rPr lang="en-US" sz="1400" baseline="30000" dirty="0" smtClean="0">
                          <a:solidFill>
                            <a:schemeClr val="bg1"/>
                          </a:solidFill>
                        </a:rPr>
                        <a:t>2</a:t>
                      </a:r>
                      <a:r>
                        <a:rPr lang="en-US" sz="1400" b="0" i="0" u="none" strike="noStrike" kern="1200" dirty="0" smtClean="0">
                          <a:solidFill>
                            <a:schemeClr val="bg1"/>
                          </a:solidFill>
                          <a:effectLst/>
                          <a:latin typeface="+mn-lt"/>
                          <a:ea typeface="+mn-ea"/>
                          <a:cs typeface="+mn-cs"/>
                        </a:rPr>
                        <a:t> W/m</a:t>
                      </a:r>
                      <a:r>
                        <a:rPr lang="en-US" sz="1400" b="0" i="0" u="none" strike="noStrike" kern="1200" baseline="30000" dirty="0" smtClean="0">
                          <a:solidFill>
                            <a:schemeClr val="bg1"/>
                          </a:solidFill>
                          <a:effectLst/>
                          <a:latin typeface="+mn-lt"/>
                          <a:ea typeface="+mn-ea"/>
                          <a:cs typeface="+mn-cs"/>
                        </a:rPr>
                        <a:t>2</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algn="ctr" rtl="0"/>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439758">
                <a:tc rowSpan="2">
                  <a:txBody>
                    <a:bodyPr/>
                    <a:lstStyle/>
                    <a:p>
                      <a:r>
                        <a:rPr lang="en-US" sz="1400" dirty="0" smtClean="0">
                          <a:solidFill>
                            <a:schemeClr val="bg1"/>
                          </a:solidFill>
                        </a:rPr>
                        <a:t>2038</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dirty="0" smtClean="0">
                          <a:solidFill>
                            <a:schemeClr val="bg1"/>
                          </a:solidFill>
                        </a:rPr>
                        <a:t>Measurement Accuracy XRS</a:t>
                      </a:r>
                      <a:r>
                        <a:rPr lang="en-US" sz="1400" baseline="0" dirty="0" smtClean="0">
                          <a:solidFill>
                            <a:schemeClr val="bg1"/>
                          </a:solidFill>
                        </a:rPr>
                        <a:t> A</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&lt; 20% at </a:t>
                      </a:r>
                    </a:p>
                    <a:p>
                      <a:pPr algn="ctr"/>
                      <a:r>
                        <a:rPr lang="en-US" sz="1400" dirty="0" smtClean="0">
                          <a:solidFill>
                            <a:schemeClr val="bg1"/>
                          </a:solidFill>
                        </a:rPr>
                        <a:t>20X</a:t>
                      </a:r>
                      <a:r>
                        <a:rPr lang="en-US" sz="1400" baseline="0" dirty="0" smtClean="0">
                          <a:solidFill>
                            <a:schemeClr val="bg1"/>
                          </a:solidFill>
                        </a:rPr>
                        <a:t> min flux</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A1:</a:t>
                      </a:r>
                      <a:r>
                        <a:rPr lang="en-US" sz="1400" baseline="0" dirty="0" smtClean="0">
                          <a:solidFill>
                            <a:schemeClr val="bg1"/>
                          </a:solidFill>
                        </a:rPr>
                        <a:t> </a:t>
                      </a:r>
                      <a:r>
                        <a:rPr lang="en-US" sz="1400" dirty="0" smtClean="0">
                          <a:solidFill>
                            <a:schemeClr val="bg1"/>
                          </a:solidFill>
                        </a:rPr>
                        <a:t>&lt; 2.5% (BOL)</a:t>
                      </a:r>
                    </a:p>
                    <a:p>
                      <a:pPr algn="ctr"/>
                      <a:r>
                        <a:rPr lang="en-US" sz="1400" dirty="0" smtClean="0">
                          <a:solidFill>
                            <a:schemeClr val="bg1"/>
                          </a:solidFill>
                        </a:rPr>
                        <a:t>A2: </a:t>
                      </a:r>
                      <a:r>
                        <a:rPr lang="en-US" sz="1400" baseline="0" dirty="0" smtClean="0">
                          <a:solidFill>
                            <a:schemeClr val="bg1"/>
                          </a:solidFill>
                        </a:rPr>
                        <a:t> </a:t>
                      </a:r>
                      <a:r>
                        <a:rPr lang="en-US" sz="1400" dirty="0" smtClean="0">
                          <a:solidFill>
                            <a:schemeClr val="bg1"/>
                          </a:solidFill>
                        </a:rPr>
                        <a:t>&lt; 2.2% (BOL)</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Not measured</a:t>
                      </a:r>
                      <a:r>
                        <a:rPr lang="en-US" sz="1400" baseline="0" dirty="0" smtClean="0">
                          <a:solidFill>
                            <a:schemeClr val="bg1"/>
                          </a:solidFill>
                        </a:rPr>
                        <a:t> on orbit.</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None</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PASS</a:t>
                      </a:r>
                      <a:endParaRPr lang="en-US" sz="1400" dirty="0">
                        <a:solidFill>
                          <a:srgbClr val="00B05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439758">
                <a:tc vMerge="1">
                  <a:txBody>
                    <a:bodyPr/>
                    <a:lstStyle/>
                    <a:p>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dirty="0" smtClean="0">
                          <a:solidFill>
                            <a:schemeClr val="bg1"/>
                          </a:solidFill>
                        </a:rPr>
                        <a:t>Measurement Accuracy XRS</a:t>
                      </a:r>
                      <a:r>
                        <a:rPr lang="en-US" sz="1400" baseline="0" dirty="0" smtClean="0">
                          <a:solidFill>
                            <a:schemeClr val="bg1"/>
                          </a:solidFill>
                        </a:rPr>
                        <a:t> B</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&lt; 20% at </a:t>
                      </a:r>
                    </a:p>
                    <a:p>
                      <a:pPr algn="ctr"/>
                      <a:r>
                        <a:rPr lang="en-US" sz="1400" dirty="0" smtClean="0">
                          <a:solidFill>
                            <a:schemeClr val="bg1"/>
                          </a:solidFill>
                        </a:rPr>
                        <a:t>20X</a:t>
                      </a:r>
                      <a:r>
                        <a:rPr lang="en-US" sz="1400" baseline="0" dirty="0" smtClean="0">
                          <a:solidFill>
                            <a:schemeClr val="bg1"/>
                          </a:solidFill>
                        </a:rPr>
                        <a:t> min flux</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B1: &lt; 2.4% (BOL)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B2: &lt; 2.3% (BOL)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Not measured on orbit.</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algn="ct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265409">
                <a:tc rowSpan="2">
                  <a:txBody>
                    <a:bodyPr/>
                    <a:lstStyle/>
                    <a:p>
                      <a:r>
                        <a:rPr lang="en-US" sz="1400" dirty="0" smtClean="0">
                          <a:solidFill>
                            <a:schemeClr val="bg1"/>
                          </a:solidFill>
                        </a:rPr>
                        <a:t>2041</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dirty="0" smtClean="0">
                          <a:solidFill>
                            <a:schemeClr val="bg1"/>
                          </a:solidFill>
                        </a:rPr>
                        <a:t>Measurement Precision XRS</a:t>
                      </a:r>
                      <a:r>
                        <a:rPr lang="en-US" sz="1400" baseline="0" dirty="0" smtClean="0">
                          <a:solidFill>
                            <a:schemeClr val="bg1"/>
                          </a:solidFill>
                        </a:rPr>
                        <a:t> A</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2%</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algn="ctr"/>
                      <a:r>
                        <a:rPr lang="en-US" sz="1400" dirty="0" smtClean="0">
                          <a:solidFill>
                            <a:schemeClr val="bg1"/>
                          </a:solidFill>
                        </a:rPr>
                        <a:t>1.5%</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effectLst/>
                        </a:rPr>
                        <a:t>0.69%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None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PASS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04897">
                <a:tc vMerge="1">
                  <a:txBody>
                    <a:bodyPr/>
                    <a:lstStyle/>
                    <a:p>
                      <a:endParaRPr lang="en-US"/>
                    </a:p>
                  </a:txBody>
                  <a:tcPr/>
                </a:tc>
                <a:tc>
                  <a:txBody>
                    <a:bodyPr/>
                    <a:lstStyle/>
                    <a:p>
                      <a:r>
                        <a:rPr lang="en-US" sz="1400" dirty="0" smtClean="0">
                          <a:solidFill>
                            <a:schemeClr val="bg1"/>
                          </a:solidFill>
                        </a:rPr>
                        <a:t>Measurement Precision XRS</a:t>
                      </a:r>
                      <a:r>
                        <a:rPr lang="en-US" sz="1400" baseline="0" dirty="0" smtClean="0">
                          <a:solidFill>
                            <a:schemeClr val="bg1"/>
                          </a:solidFill>
                        </a:rPr>
                        <a:t> B</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effectLst/>
                        </a:rPr>
                        <a:t>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US"/>
                    </a:p>
                  </a:txBody>
                  <a:tcPr/>
                </a:tc>
                <a:tc vMerge="1">
                  <a:txBody>
                    <a:bodyPr/>
                    <a:lstStyle/>
                    <a:p>
                      <a:endParaRPr lang="en-US"/>
                    </a:p>
                  </a:txBody>
                  <a:tcPr/>
                </a:tc>
              </a:tr>
              <a:tr h="504428">
                <a:tc>
                  <a:txBody>
                    <a:bodyPr/>
                    <a:lstStyle/>
                    <a:p>
                      <a:r>
                        <a:rPr lang="en-US" sz="1400" dirty="0" smtClean="0">
                          <a:solidFill>
                            <a:schemeClr val="bg1"/>
                          </a:solidFill>
                        </a:rPr>
                        <a:t>2042</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dirty="0" smtClean="0">
                          <a:solidFill>
                            <a:schemeClr val="bg1"/>
                          </a:solidFill>
                        </a:rPr>
                        <a:t>Long-term Stability (over</a:t>
                      </a:r>
                      <a:r>
                        <a:rPr lang="en-US" sz="1400" baseline="0" dirty="0" smtClean="0">
                          <a:solidFill>
                            <a:schemeClr val="bg1"/>
                          </a:solidFill>
                        </a:rPr>
                        <a:t> mission)</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&lt; ±5% or ability to track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Track changes. Estimated response change</a:t>
                      </a:r>
                      <a:r>
                        <a:rPr lang="en-US" sz="1100" baseline="0" dirty="0" smtClean="0">
                          <a:solidFill>
                            <a:schemeClr val="bg1"/>
                          </a:solidFill>
                        </a:rPr>
                        <a:t> is &lt;3% over life of mission</a:t>
                      </a:r>
                      <a:endParaRPr lang="en-US" sz="11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Current</a:t>
                      </a:r>
                      <a:r>
                        <a:rPr lang="en-US" sz="1400" baseline="0" dirty="0" smtClean="0">
                          <a:solidFill>
                            <a:schemeClr val="bg1"/>
                          </a:solidFill>
                        </a:rPr>
                        <a:t> trend is flat.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Ability to track</a:t>
                      </a:r>
                      <a:r>
                        <a:rPr lang="en-US" sz="1400" b="0" dirty="0" smtClean="0">
                          <a:solidFill>
                            <a:schemeClr val="bg1"/>
                          </a:solidFill>
                          <a:effectLst/>
                        </a:rPr>
                        <a:t>.</a:t>
                      </a:r>
                      <a:endParaRPr lang="en-US" sz="14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n-lt"/>
                        </a:rPr>
                        <a:t>-14**</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PASS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
        <p:nvSpPr>
          <p:cNvPr id="9" name="TextBox 8"/>
          <p:cNvSpPr txBox="1"/>
          <p:nvPr/>
        </p:nvSpPr>
        <p:spPr>
          <a:xfrm>
            <a:off x="415857" y="5772426"/>
            <a:ext cx="4156141" cy="461665"/>
          </a:xfrm>
          <a:prstGeom prst="rect">
            <a:avLst/>
          </a:prstGeom>
          <a:noFill/>
        </p:spPr>
        <p:txBody>
          <a:bodyPr wrap="square" rtlCol="0">
            <a:spAutoFit/>
          </a:bodyPr>
          <a:lstStyle/>
          <a:p>
            <a:pPr fontAlgn="ctr">
              <a:defRPr/>
            </a:pPr>
            <a:r>
              <a:rPr lang="en-US" sz="1200" kern="0" dirty="0" smtClean="0"/>
              <a:t>* </a:t>
            </a:r>
            <a:r>
              <a:rPr lang="en-US" sz="1200" kern="0" dirty="0"/>
              <a:t>Calculations on next slides</a:t>
            </a:r>
          </a:p>
          <a:p>
            <a:pPr lvl="0" fontAlgn="ctr">
              <a:defRPr/>
            </a:pPr>
            <a:r>
              <a:rPr kumimoji="0" lang="en-US" sz="1200" b="0" i="0" u="none" strike="noStrike" kern="0" cap="none" spc="0" normalizeH="0" baseline="0" noProof="0" dirty="0" smtClean="0">
                <a:ln>
                  <a:noFill/>
                </a:ln>
                <a:effectLst/>
                <a:uLnTx/>
                <a:uFillTx/>
              </a:rPr>
              <a:t>** PLT-14    XRS/EUVS/Mg II Inter-Satellite Comparisons (L1b)</a:t>
            </a:r>
          </a:p>
        </p:txBody>
      </p:sp>
      <p:sp>
        <p:nvSpPr>
          <p:cNvPr id="12"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Tree>
    <p:extLst>
      <p:ext uri="{BB962C8B-B14F-4D97-AF65-F5344CB8AC3E}">
        <p14:creationId xmlns:p14="http://schemas.microsoft.com/office/powerpoint/2010/main" val="4060456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34</a:t>
            </a:fld>
            <a:endParaRPr lang="en-US" altLang="en-US"/>
          </a:p>
        </p:txBody>
      </p:sp>
      <p:sp>
        <p:nvSpPr>
          <p:cNvPr id="9" name="Title 1"/>
          <p:cNvSpPr>
            <a:spLocks noGrp="1"/>
          </p:cNvSpPr>
          <p:nvPr>
            <p:ph type="title"/>
          </p:nvPr>
        </p:nvSpPr>
        <p:spPr>
          <a:xfrm>
            <a:off x="628650" y="290743"/>
            <a:ext cx="7886700" cy="799645"/>
          </a:xfrm>
        </p:spPr>
        <p:txBody>
          <a:bodyPr/>
          <a:lstStyle/>
          <a:p>
            <a:pPr algn="ctr"/>
            <a:r>
              <a:rPr lang="en-US" dirty="0" smtClean="0"/>
              <a:t>Performance Baseline</a:t>
            </a:r>
            <a:endParaRPr lang="en-US"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556551904"/>
              </p:ext>
            </p:extLst>
          </p:nvPr>
        </p:nvGraphicFramePr>
        <p:xfrm>
          <a:off x="286922" y="1449617"/>
          <a:ext cx="8570155" cy="3586343"/>
        </p:xfrm>
        <a:graphic>
          <a:graphicData uri="http://schemas.openxmlformats.org/drawingml/2006/table">
            <a:tbl>
              <a:tblPr firstRow="1" bandRow="1">
                <a:tableStyleId>{5940675A-B579-460E-94D1-54222C63F5DA}</a:tableStyleId>
              </a:tblPr>
              <a:tblGrid>
                <a:gridCol w="792038"/>
                <a:gridCol w="2400204"/>
                <a:gridCol w="5377913"/>
              </a:tblGrid>
              <a:tr h="492923">
                <a:tc>
                  <a:txBody>
                    <a:bodyPr/>
                    <a:lstStyle/>
                    <a:p>
                      <a:pPr algn="ctr"/>
                      <a:r>
                        <a:rPr lang="en-US" sz="1400" b="1" dirty="0" smtClean="0">
                          <a:solidFill>
                            <a:schemeClr val="bg1"/>
                          </a:solidFill>
                          <a:latin typeface="+mn-lt"/>
                        </a:rPr>
                        <a:t>MRD ID</a:t>
                      </a:r>
                      <a:endParaRPr lang="en-US" sz="14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latin typeface="+mn-lt"/>
                        </a:rPr>
                        <a:t>Description</a:t>
                      </a:r>
                      <a:endParaRPr lang="en-US" sz="14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Source of Values in Validation Table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898153">
                <a:tc>
                  <a:txBody>
                    <a:bodyPr/>
                    <a:lstStyle/>
                    <a:p>
                      <a:pPr algn="ctr"/>
                      <a:r>
                        <a:rPr lang="en-US" sz="1400" dirty="0" smtClean="0">
                          <a:solidFill>
                            <a:schemeClr val="bg1"/>
                          </a:solidFill>
                          <a:latin typeface="+mn-lt"/>
                        </a:rPr>
                        <a:t>2037</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n-lt"/>
                        </a:rPr>
                        <a:t>XRS Product</a:t>
                      </a:r>
                      <a:r>
                        <a:rPr lang="en-US" sz="1400" baseline="0" dirty="0" smtClean="0">
                          <a:solidFill>
                            <a:schemeClr val="bg1"/>
                          </a:solidFill>
                          <a:latin typeface="+mn-lt"/>
                        </a:rPr>
                        <a:t> Measurement Range</a:t>
                      </a:r>
                      <a:endParaRPr lang="en-US" sz="1400" dirty="0" smtClean="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b="0" i="0" u="none" strike="noStrike" dirty="0" smtClean="0">
                          <a:solidFill>
                            <a:schemeClr val="bg1"/>
                          </a:solidFill>
                          <a:effectLst/>
                          <a:latin typeface="+mn-lt"/>
                        </a:rPr>
                        <a:t>Essentially no new values measured on orbit. </a:t>
                      </a:r>
                    </a:p>
                    <a:p>
                      <a:r>
                        <a:rPr lang="en-US" sz="1400" b="0" i="0" u="none" strike="noStrike" dirty="0" smtClean="0">
                          <a:solidFill>
                            <a:schemeClr val="bg1"/>
                          </a:solidFill>
                          <a:effectLst/>
                          <a:latin typeface="+mn-lt"/>
                        </a:rPr>
                        <a:t>R</a:t>
                      </a:r>
                      <a:r>
                        <a:rPr lang="en-US" sz="1400" dirty="0" smtClean="0">
                          <a:solidFill>
                            <a:schemeClr val="bg1"/>
                          </a:solidFill>
                          <a:latin typeface="+mn-lt"/>
                        </a:rPr>
                        <a:t>ange</a:t>
                      </a:r>
                      <a:r>
                        <a:rPr lang="en-US" sz="1400" baseline="0" dirty="0" smtClean="0">
                          <a:solidFill>
                            <a:schemeClr val="bg1"/>
                          </a:solidFill>
                          <a:latin typeface="+mn-lt"/>
                        </a:rPr>
                        <a:t> </a:t>
                      </a:r>
                      <a:r>
                        <a:rPr lang="en-US" sz="1400" dirty="0" smtClean="0">
                          <a:solidFill>
                            <a:schemeClr val="bg1"/>
                          </a:solidFill>
                          <a:latin typeface="+mn-lt"/>
                        </a:rPr>
                        <a:t>minima</a:t>
                      </a:r>
                      <a:r>
                        <a:rPr lang="en-US" sz="1400" baseline="0" dirty="0" smtClean="0">
                          <a:solidFill>
                            <a:schemeClr val="bg1"/>
                          </a:solidFill>
                          <a:latin typeface="+mn-lt"/>
                        </a:rPr>
                        <a:t> are </a:t>
                      </a:r>
                      <a:r>
                        <a:rPr lang="en-US" sz="1400" b="0" i="0" u="none" strike="noStrike" kern="1200" baseline="0" dirty="0" smtClean="0">
                          <a:solidFill>
                            <a:schemeClr val="bg1"/>
                          </a:solidFill>
                          <a:effectLst/>
                          <a:latin typeface="+mn-lt"/>
                          <a:ea typeface="+mn-ea"/>
                          <a:cs typeface="+mn-cs"/>
                        </a:rPr>
                        <a:t>uncertainties due to noise for A1 and B1 (Slide 36)</a:t>
                      </a:r>
                      <a:endParaRPr lang="en-US" sz="1400" dirty="0" smtClean="0">
                        <a:solidFill>
                          <a:schemeClr val="bg1"/>
                        </a:solidFill>
                        <a:latin typeface="+mn-lt"/>
                      </a:endParaRPr>
                    </a:p>
                    <a:p>
                      <a:r>
                        <a:rPr lang="en-US" sz="1400" dirty="0" smtClean="0">
                          <a:solidFill>
                            <a:schemeClr val="bg1"/>
                          </a:solidFill>
                          <a:latin typeface="+mn-lt"/>
                        </a:rPr>
                        <a:t>Range maxima are: flux equivalent of 989,000 DN (ASIC counter saturation) for A2 and B2 </a:t>
                      </a:r>
                      <a:r>
                        <a:rPr lang="en-US" sz="1400" b="0" i="0" u="none" strike="noStrike" kern="1200" baseline="0" dirty="0" smtClean="0">
                          <a:solidFill>
                            <a:schemeClr val="bg1"/>
                          </a:solidFill>
                          <a:effectLst/>
                          <a:latin typeface="+mn-lt"/>
                          <a:ea typeface="+mn-ea"/>
                          <a:cs typeface="+mn-cs"/>
                        </a:rPr>
                        <a:t>(See Slide 35)</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492923">
                <a:tc>
                  <a:txBody>
                    <a:bodyPr/>
                    <a:lstStyle/>
                    <a:p>
                      <a:pPr algn="ctr"/>
                      <a:r>
                        <a:rPr lang="en-US" sz="1400" dirty="0" smtClean="0">
                          <a:solidFill>
                            <a:schemeClr val="bg1"/>
                          </a:solidFill>
                          <a:latin typeface="+mn-lt"/>
                        </a:rPr>
                        <a:t>2038</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n-lt"/>
                        </a:rPr>
                        <a:t>XRS Product Measurement Accuracy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b="0" i="0" u="none" strike="noStrike" kern="1200" dirty="0" smtClean="0">
                          <a:solidFill>
                            <a:schemeClr val="bg1"/>
                          </a:solidFill>
                          <a:effectLst/>
                          <a:latin typeface="+mn-lt"/>
                          <a:ea typeface="+mn-ea"/>
                          <a:cs typeface="+mn-cs"/>
                        </a:rPr>
                        <a:t>Not measured on orbit. Validated pre-launch.</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695344">
                <a:tc>
                  <a:txBody>
                    <a:bodyPr/>
                    <a:lstStyle/>
                    <a:p>
                      <a:pPr algn="ctr"/>
                      <a:r>
                        <a:rPr lang="en-US" sz="1400" dirty="0" smtClean="0">
                          <a:solidFill>
                            <a:schemeClr val="bg1"/>
                          </a:solidFill>
                          <a:latin typeface="+mn-lt"/>
                        </a:rPr>
                        <a:t>2041</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n-lt"/>
                        </a:rPr>
                        <a:t>XRS Product Measurement Precision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chemeClr val="bg1"/>
                          </a:solidFill>
                          <a:effectLst/>
                          <a:latin typeface="+mn-lt"/>
                        </a:rPr>
                        <a:t>Essentially no new values measured on orbit.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bg1"/>
                          </a:solidFill>
                          <a:effectLst/>
                          <a:latin typeface="+mn-lt"/>
                          <a:ea typeface="+mn-ea"/>
                          <a:cs typeface="+mn-cs"/>
                        </a:rPr>
                        <a:t>Percent precision = P/(20 x M)*100  (See Slides 35 and 36)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chemeClr val="bg1"/>
                          </a:solidFill>
                          <a:effectLst/>
                          <a:latin typeface="+mn-lt"/>
                        </a:rPr>
                        <a:t>P = Precision, </a:t>
                      </a:r>
                      <a:r>
                        <a:rPr lang="en-US" sz="1400" b="0" i="0" u="none" strike="noStrike" kern="1200" baseline="0" dirty="0" smtClean="0">
                          <a:solidFill>
                            <a:schemeClr val="bg1"/>
                          </a:solidFill>
                          <a:effectLst/>
                          <a:latin typeface="+mn-lt"/>
                          <a:ea typeface="+mn-ea"/>
                          <a:cs typeface="+mn-cs"/>
                        </a:rPr>
                        <a:t>M = MRD minimum measurable flux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898860">
                <a:tc>
                  <a:txBody>
                    <a:bodyPr/>
                    <a:lstStyle/>
                    <a:p>
                      <a:pPr algn="ctr"/>
                      <a:r>
                        <a:rPr lang="en-US" sz="1400" dirty="0" smtClean="0">
                          <a:solidFill>
                            <a:schemeClr val="bg1"/>
                          </a:solidFill>
                          <a:latin typeface="+mn-lt"/>
                        </a:rPr>
                        <a:t>2042</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mn-lt"/>
                        </a:rPr>
                        <a:t>XRS Long-term</a:t>
                      </a:r>
                      <a:r>
                        <a:rPr lang="en-US" sz="1400" baseline="0" dirty="0" smtClean="0">
                          <a:solidFill>
                            <a:schemeClr val="bg1"/>
                          </a:solidFill>
                          <a:latin typeface="+mn-lt"/>
                        </a:rPr>
                        <a:t> Stability</a:t>
                      </a:r>
                      <a:endParaRPr lang="en-US" sz="1400" dirty="0" smtClean="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400" b="0" i="0" u="none" strike="noStrike" kern="1200" dirty="0" smtClean="0">
                          <a:solidFill>
                            <a:schemeClr val="bg1"/>
                          </a:solidFill>
                          <a:effectLst/>
                          <a:latin typeface="+mn-lt"/>
                          <a:ea typeface="+mn-ea"/>
                          <a:cs typeface="+mn-cs"/>
                        </a:rPr>
                        <a:t>Relative to GOES-15, XRS </a:t>
                      </a:r>
                      <a:r>
                        <a:rPr lang="en-US" sz="1400" b="0" i="0" u="none" strike="noStrike" kern="1200" baseline="0" dirty="0" smtClean="0">
                          <a:solidFill>
                            <a:schemeClr val="bg1"/>
                          </a:solidFill>
                          <a:effectLst/>
                          <a:latin typeface="+mn-lt"/>
                          <a:ea typeface="+mn-ea"/>
                          <a:cs typeface="+mn-cs"/>
                        </a:rPr>
                        <a:t>is currently stable.  (See Slide 37) </a:t>
                      </a:r>
                    </a:p>
                    <a:p>
                      <a:r>
                        <a:rPr lang="en-US" sz="1400" dirty="0" smtClean="0">
                          <a:solidFill>
                            <a:schemeClr val="bg1"/>
                          </a:solidFill>
                        </a:rPr>
                        <a:t>Future monitoring: (1) GOES-16 vs. other GOES satellites, (2) ASIC gain calibrations, (3) FOV mappings, and (4) cruciform scans.</a:t>
                      </a:r>
                      <a:endParaRPr lang="en-US" sz="14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185624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35</a:t>
            </a:fld>
            <a:endParaRPr lang="en-US" altLang="en-US"/>
          </a:p>
        </p:txBody>
      </p:sp>
      <p:sp>
        <p:nvSpPr>
          <p:cNvPr id="3" name="Title 1"/>
          <p:cNvSpPr>
            <a:spLocks noGrp="1"/>
          </p:cNvSpPr>
          <p:nvPr>
            <p:ph type="title"/>
          </p:nvPr>
        </p:nvSpPr>
        <p:spPr>
          <a:xfrm>
            <a:off x="403859" y="365126"/>
            <a:ext cx="8471783" cy="799645"/>
          </a:xfrm>
        </p:spPr>
        <p:txBody>
          <a:bodyPr/>
          <a:lstStyle/>
          <a:p>
            <a:r>
              <a:rPr lang="en-US" dirty="0" smtClean="0"/>
              <a:t>Uncertainty </a:t>
            </a:r>
            <a:r>
              <a:rPr lang="en-US" dirty="0"/>
              <a:t>for </a:t>
            </a:r>
            <a:r>
              <a:rPr lang="en-US" dirty="0" smtClean="0"/>
              <a:t>XRS-A1 and -</a:t>
            </a:r>
            <a:r>
              <a:rPr lang="en-US" dirty="0"/>
              <a:t>B1  </a:t>
            </a:r>
            <a:r>
              <a:rPr lang="en-US" sz="2000" dirty="0"/>
              <a:t>(for </a:t>
            </a:r>
            <a:r>
              <a:rPr lang="en-US" sz="2000" dirty="0" smtClean="0"/>
              <a:t>MRD 2037, 2041) </a:t>
            </a:r>
            <a:endParaRPr lang="en-US" sz="2000" dirty="0"/>
          </a:p>
        </p:txBody>
      </p:sp>
      <p:sp>
        <p:nvSpPr>
          <p:cNvPr id="5" name="Title 1"/>
          <p:cNvSpPr txBox="1">
            <a:spLocks/>
          </p:cNvSpPr>
          <p:nvPr/>
        </p:nvSpPr>
        <p:spPr>
          <a:xfrm>
            <a:off x="403859" y="1367288"/>
            <a:ext cx="3009901" cy="14196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cs typeface="Symbol" charset="2"/>
              </a:rPr>
              <a:t>Plots show noise distributions (with 1</a:t>
            </a:r>
            <a:r>
              <a:rPr lang="el-GR" sz="1800" dirty="0"/>
              <a:t>σ</a:t>
            </a:r>
            <a:r>
              <a:rPr lang="en-US" sz="1800" dirty="0" smtClean="0">
                <a:cs typeface="Symbol" charset="2"/>
              </a:rPr>
              <a:t> </a:t>
            </a:r>
            <a:r>
              <a:rPr lang="en-US" sz="1800" dirty="0"/>
              <a:t>standard </a:t>
            </a:r>
            <a:r>
              <a:rPr lang="en-US" sz="1800" dirty="0" smtClean="0"/>
              <a:t>deviations) </a:t>
            </a:r>
            <a:r>
              <a:rPr lang="en-US" sz="1800" dirty="0" smtClean="0">
                <a:cs typeface="Symbol" charset="2"/>
              </a:rPr>
              <a:t>obtained by using high pass filter on </a:t>
            </a:r>
            <a:r>
              <a:rPr lang="en-US" sz="1800" b="1" dirty="0" smtClean="0">
                <a:cs typeface="Symbol" charset="2"/>
              </a:rPr>
              <a:t>m</a:t>
            </a:r>
            <a:r>
              <a:rPr lang="en-US" sz="1800" dirty="0" smtClean="0"/>
              <a:t>easurements. </a:t>
            </a:r>
            <a:endParaRPr lang="en-US" sz="1800" dirty="0"/>
          </a:p>
        </p:txBody>
      </p:sp>
      <p:sp>
        <p:nvSpPr>
          <p:cNvPr id="6" name="Rectangle 5"/>
          <p:cNvSpPr/>
          <p:nvPr/>
        </p:nvSpPr>
        <p:spPr>
          <a:xfrm>
            <a:off x="535434" y="3260425"/>
            <a:ext cx="8151366" cy="3036729"/>
          </a:xfrm>
          <a:prstGeom prst="rect">
            <a:avLst/>
          </a:prstGeom>
        </p:spPr>
        <p:txBody>
          <a:bodyPr wrap="square">
            <a:spAutoFit/>
          </a:bodyPr>
          <a:lstStyle/>
          <a:p>
            <a:r>
              <a:rPr lang="en-US" sz="1400" dirty="0" smtClean="0"/>
              <a:t>Equivalent irradiances for 1 DN (defines precision) </a:t>
            </a:r>
            <a:r>
              <a:rPr lang="en-US" sz="1400" dirty="0"/>
              <a:t>at a typical temperature (13.95° C). </a:t>
            </a:r>
            <a:endParaRPr lang="en-US" sz="1400" dirty="0" smtClean="0"/>
          </a:p>
          <a:p>
            <a:r>
              <a:rPr lang="en-US" sz="1400" dirty="0" smtClean="0"/>
              <a:t>   A1</a:t>
            </a:r>
            <a:r>
              <a:rPr lang="en-US" sz="1400" dirty="0"/>
              <a:t>: 1 DN = 6.93e-10 W/m</a:t>
            </a:r>
            <a:r>
              <a:rPr lang="en-US" sz="1400" baseline="30000" dirty="0"/>
              <a:t>2</a:t>
            </a:r>
            <a:r>
              <a:rPr lang="en-US" sz="1400" dirty="0"/>
              <a:t>		</a:t>
            </a:r>
            <a:r>
              <a:rPr lang="en-US" sz="1400" dirty="0" smtClean="0"/>
              <a:t>B1</a:t>
            </a:r>
            <a:r>
              <a:rPr lang="en-US" sz="1400" dirty="0"/>
              <a:t>: 1 DN = 9.39e-10 </a:t>
            </a:r>
            <a:r>
              <a:rPr lang="en-US" sz="1400" dirty="0" smtClean="0"/>
              <a:t>W/m</a:t>
            </a:r>
            <a:r>
              <a:rPr lang="en-US" sz="1400" baseline="30000" dirty="0" smtClean="0"/>
              <a:t>2</a:t>
            </a:r>
          </a:p>
          <a:p>
            <a:r>
              <a:rPr lang="en-US" sz="1400" dirty="0"/>
              <a:t> </a:t>
            </a:r>
            <a:r>
              <a:rPr lang="en-US" sz="1400" dirty="0" smtClean="0"/>
              <a:t>  A2: </a:t>
            </a:r>
            <a:r>
              <a:rPr lang="en-US" sz="1400" dirty="0"/>
              <a:t>1 DN = </a:t>
            </a:r>
            <a:r>
              <a:rPr lang="en-US" sz="1400" dirty="0" smtClean="0"/>
              <a:t>7.378e-8 </a:t>
            </a:r>
            <a:r>
              <a:rPr lang="en-US" sz="1400" dirty="0"/>
              <a:t>W/m</a:t>
            </a:r>
            <a:r>
              <a:rPr lang="en-US" sz="1400" baseline="30000" dirty="0"/>
              <a:t>2</a:t>
            </a:r>
            <a:r>
              <a:rPr lang="en-US" sz="1400" dirty="0"/>
              <a:t>	</a:t>
            </a:r>
            <a:r>
              <a:rPr lang="en-US" sz="1400" dirty="0" smtClean="0"/>
              <a:t>           	B2: </a:t>
            </a:r>
            <a:r>
              <a:rPr lang="en-US" sz="1400" dirty="0"/>
              <a:t>1 DN = </a:t>
            </a:r>
            <a:r>
              <a:rPr lang="en-US" sz="1400" dirty="0" smtClean="0"/>
              <a:t>4.446e-8 </a:t>
            </a:r>
            <a:r>
              <a:rPr lang="en-US" sz="1400" dirty="0"/>
              <a:t>W/m</a:t>
            </a:r>
            <a:r>
              <a:rPr lang="en-US" sz="1400" baseline="30000" dirty="0"/>
              <a:t>2</a:t>
            </a:r>
            <a:endParaRPr lang="en-US" sz="1400" baseline="30000" dirty="0" smtClean="0"/>
          </a:p>
          <a:p>
            <a:endParaRPr lang="en-US" sz="1400" b="1" baseline="30000" dirty="0"/>
          </a:p>
          <a:p>
            <a:r>
              <a:rPr lang="en-US" sz="1400" dirty="0" smtClean="0"/>
              <a:t>Convert </a:t>
            </a:r>
            <a:r>
              <a:rPr lang="el-GR" sz="1400" dirty="0" smtClean="0"/>
              <a:t>σ</a:t>
            </a:r>
            <a:r>
              <a:rPr lang="en-US" sz="1400" dirty="0" smtClean="0"/>
              <a:t>[DN] to </a:t>
            </a:r>
            <a:r>
              <a:rPr lang="el-GR" sz="1400" dirty="0"/>
              <a:t>σ</a:t>
            </a:r>
            <a:r>
              <a:rPr lang="en-US" sz="1400" dirty="0" smtClean="0"/>
              <a:t>[</a:t>
            </a:r>
            <a:r>
              <a:rPr lang="en-US" sz="1400" dirty="0"/>
              <a:t>W/m</a:t>
            </a:r>
            <a:r>
              <a:rPr lang="en-US" sz="1400" baseline="30000" dirty="0"/>
              <a:t>2</a:t>
            </a:r>
            <a:r>
              <a:rPr lang="en-US" sz="1400" dirty="0" smtClean="0"/>
              <a:t>] to get </a:t>
            </a:r>
            <a:r>
              <a:rPr lang="el-GR" sz="1400" dirty="0"/>
              <a:t>σ</a:t>
            </a:r>
            <a:r>
              <a:rPr lang="en-US" sz="1400" baseline="-25000" dirty="0" smtClean="0"/>
              <a:t>A1</a:t>
            </a:r>
            <a:r>
              <a:rPr lang="el-GR" sz="1400" dirty="0"/>
              <a:t> </a:t>
            </a:r>
            <a:r>
              <a:rPr lang="en-US" sz="1400" dirty="0" smtClean="0"/>
              <a:t>and </a:t>
            </a:r>
            <a:r>
              <a:rPr lang="el-GR" sz="1400" dirty="0" smtClean="0"/>
              <a:t>σ</a:t>
            </a:r>
            <a:r>
              <a:rPr lang="en-US" sz="1400" baseline="-25000" dirty="0" smtClean="0"/>
              <a:t>B1</a:t>
            </a:r>
            <a:r>
              <a:rPr lang="en-US" sz="1400" dirty="0" smtClean="0"/>
              <a:t> (defines uncertainty)</a:t>
            </a:r>
          </a:p>
          <a:p>
            <a:r>
              <a:rPr lang="en-US" sz="1400" dirty="0" smtClean="0"/>
              <a:t>   A1: 1 DN = 6.93e-10 W/m</a:t>
            </a:r>
            <a:r>
              <a:rPr lang="en-US" sz="1400" baseline="30000" dirty="0" smtClean="0"/>
              <a:t>2</a:t>
            </a:r>
            <a:r>
              <a:rPr lang="en-US" sz="1400" dirty="0" smtClean="0"/>
              <a:t>		           B1: 1 DN = 9.39e-10 W/m</a:t>
            </a:r>
            <a:r>
              <a:rPr lang="en-US" sz="1400" baseline="30000" dirty="0" smtClean="0"/>
              <a:t>2</a:t>
            </a:r>
          </a:p>
          <a:p>
            <a:r>
              <a:rPr lang="en-US" sz="1400" dirty="0" smtClean="0"/>
              <a:t>   </a:t>
            </a:r>
            <a:r>
              <a:rPr lang="el-GR" sz="1400" dirty="0" smtClean="0"/>
              <a:t>σ</a:t>
            </a:r>
            <a:r>
              <a:rPr lang="en-US" sz="1400" baseline="-25000" dirty="0" smtClean="0"/>
              <a:t>A1</a:t>
            </a:r>
            <a:r>
              <a:rPr lang="en-US" sz="1400" dirty="0" smtClean="0"/>
              <a:t> at 1 DN = 6.67e-9 W/m</a:t>
            </a:r>
            <a:r>
              <a:rPr lang="en-US" sz="1400" baseline="30000" dirty="0" smtClean="0"/>
              <a:t>2</a:t>
            </a:r>
            <a:r>
              <a:rPr lang="en-US" sz="1400" dirty="0" smtClean="0"/>
              <a:t> 	 	          </a:t>
            </a:r>
            <a:r>
              <a:rPr lang="el-GR" sz="1400" dirty="0" smtClean="0"/>
              <a:t>σ</a:t>
            </a:r>
            <a:r>
              <a:rPr lang="en-US" sz="1400" baseline="-25000" dirty="0"/>
              <a:t>B</a:t>
            </a:r>
            <a:r>
              <a:rPr lang="en-US" sz="1400" baseline="-25000" dirty="0" smtClean="0"/>
              <a:t>1</a:t>
            </a:r>
            <a:r>
              <a:rPr lang="en-US" sz="1400" dirty="0" smtClean="0"/>
              <a:t> </a:t>
            </a:r>
            <a:r>
              <a:rPr lang="en-US" sz="1400" dirty="0"/>
              <a:t>at 1 DN = </a:t>
            </a:r>
            <a:r>
              <a:rPr lang="en-US" sz="1400" dirty="0" smtClean="0"/>
              <a:t>6.53e-9 </a:t>
            </a:r>
            <a:r>
              <a:rPr lang="en-US" sz="1400" dirty="0"/>
              <a:t>W/m</a:t>
            </a:r>
            <a:r>
              <a:rPr lang="en-US" sz="1400" baseline="30000" dirty="0"/>
              <a:t>2</a:t>
            </a:r>
            <a:r>
              <a:rPr lang="en-US" sz="1400" dirty="0"/>
              <a:t> </a:t>
            </a:r>
          </a:p>
          <a:p>
            <a:r>
              <a:rPr lang="en-US" sz="1400" dirty="0"/>
              <a:t>	</a:t>
            </a:r>
            <a:r>
              <a:rPr lang="en-US" sz="1400" dirty="0" smtClean="0"/>
              <a:t>      		</a:t>
            </a:r>
          </a:p>
          <a:p>
            <a:endParaRPr lang="en-US" sz="1400" dirty="0" smtClean="0"/>
          </a:p>
          <a:p>
            <a:r>
              <a:rPr lang="en-US" sz="1400" dirty="0" smtClean="0"/>
              <a:t>Minimum ranges are the larger of the 1-DN equivalent irradiances </a:t>
            </a:r>
            <a:r>
              <a:rPr lang="en-US" sz="1400" smtClean="0"/>
              <a:t>and uncertainties </a:t>
            </a:r>
            <a:r>
              <a:rPr lang="en-US" sz="1400" dirty="0" smtClean="0"/>
              <a:t>(</a:t>
            </a:r>
            <a:r>
              <a:rPr lang="el-GR" sz="1400" dirty="0" smtClean="0"/>
              <a:t>σ</a:t>
            </a:r>
            <a:r>
              <a:rPr lang="en-US" sz="1400" baseline="-25000" dirty="0"/>
              <a:t>A1</a:t>
            </a:r>
            <a:r>
              <a:rPr lang="el-GR" sz="1400" dirty="0"/>
              <a:t> </a:t>
            </a:r>
            <a:r>
              <a:rPr lang="en-US" sz="1400" dirty="0" smtClean="0"/>
              <a:t>or </a:t>
            </a:r>
            <a:r>
              <a:rPr lang="el-GR" sz="1400" dirty="0" smtClean="0"/>
              <a:t>σ</a:t>
            </a:r>
            <a:r>
              <a:rPr lang="en-US" sz="1400" baseline="-25000" dirty="0" smtClean="0"/>
              <a:t>B1</a:t>
            </a:r>
            <a:r>
              <a:rPr lang="en-US" sz="1400" dirty="0" smtClean="0"/>
              <a:t>) for A1 and B1.</a:t>
            </a:r>
          </a:p>
          <a:p>
            <a:r>
              <a:rPr lang="en-US" sz="1400" dirty="0"/>
              <a:t> </a:t>
            </a:r>
            <a:r>
              <a:rPr lang="en-US" sz="1400" dirty="0" smtClean="0"/>
              <a:t>   A1 min: 6.67e-9 </a:t>
            </a:r>
            <a:r>
              <a:rPr lang="en-US" sz="1400" dirty="0"/>
              <a:t>W/m</a:t>
            </a:r>
            <a:r>
              <a:rPr lang="en-US" sz="1400" baseline="30000" dirty="0"/>
              <a:t>2</a:t>
            </a:r>
            <a:r>
              <a:rPr lang="en-US" sz="1400" dirty="0"/>
              <a:t> </a:t>
            </a:r>
            <a:r>
              <a:rPr lang="en-US" sz="1400" dirty="0" smtClean="0"/>
              <a:t>                                                   B1 min: </a:t>
            </a:r>
            <a:r>
              <a:rPr lang="en-US" sz="1400" dirty="0"/>
              <a:t>6.53e-9 W/m</a:t>
            </a:r>
            <a:r>
              <a:rPr lang="en-US" sz="1400" baseline="30000" dirty="0"/>
              <a:t>2</a:t>
            </a:r>
            <a:endParaRPr lang="en-US" sz="1400" dirty="0" smtClean="0"/>
          </a:p>
          <a:p>
            <a:r>
              <a:rPr lang="en-US" sz="1400" dirty="0" smtClean="0"/>
              <a:t>Maximum ranges are flux </a:t>
            </a:r>
            <a:r>
              <a:rPr lang="en-US" sz="1400" dirty="0"/>
              <a:t>equivalent of 989,000 DN (ASIC counter saturation</a:t>
            </a:r>
            <a:r>
              <a:rPr lang="en-US" sz="1400" dirty="0" smtClean="0"/>
              <a:t>) for A2 and B2. </a:t>
            </a:r>
          </a:p>
          <a:p>
            <a:r>
              <a:rPr lang="en-US" sz="1400" dirty="0" smtClean="0"/>
              <a:t>   </a:t>
            </a:r>
            <a:r>
              <a:rPr lang="en-US" sz="1400" dirty="0"/>
              <a:t>A1 max: 9.89e5 x 6.93e-10 W/m</a:t>
            </a:r>
            <a:r>
              <a:rPr lang="en-US" sz="1400" baseline="30000" dirty="0"/>
              <a:t>2</a:t>
            </a:r>
            <a:r>
              <a:rPr lang="en-US" sz="1400" dirty="0"/>
              <a:t> = 6.85e-4 </a:t>
            </a:r>
            <a:r>
              <a:rPr lang="en-US" sz="1400" dirty="0" smtClean="0"/>
              <a:t>W/m</a:t>
            </a:r>
            <a:r>
              <a:rPr lang="en-US" sz="1400" baseline="30000" dirty="0" smtClean="0"/>
              <a:t>2</a:t>
            </a:r>
            <a:r>
              <a:rPr lang="en-US" sz="1400" dirty="0"/>
              <a:t> </a:t>
            </a:r>
            <a:r>
              <a:rPr lang="en-US" sz="1400" dirty="0" smtClean="0"/>
              <a:t>    B1 </a:t>
            </a:r>
            <a:r>
              <a:rPr lang="en-US" sz="1400" dirty="0"/>
              <a:t>max: 9.89e5 x 9.39e-10 W/m</a:t>
            </a:r>
            <a:r>
              <a:rPr lang="en-US" sz="1400" baseline="30000" dirty="0"/>
              <a:t>2</a:t>
            </a:r>
            <a:r>
              <a:rPr lang="en-US" sz="1400" dirty="0"/>
              <a:t> = 9.29e-4 W/m</a:t>
            </a:r>
            <a:r>
              <a:rPr lang="en-US" sz="1400" baseline="30000" dirty="0"/>
              <a:t>2</a:t>
            </a:r>
            <a:endParaRPr lang="en-US" sz="1400" baseline="30000" dirty="0" smtClean="0"/>
          </a:p>
          <a:p>
            <a:r>
              <a:rPr lang="en-US" sz="1400" dirty="0" smtClean="0"/>
              <a:t>   A2 </a:t>
            </a:r>
            <a:r>
              <a:rPr lang="en-US" sz="1400" dirty="0"/>
              <a:t>max: 9.89e5 x 7.378e-8</a:t>
            </a:r>
            <a:r>
              <a:rPr lang="en-US" sz="1400" dirty="0" smtClean="0"/>
              <a:t> </a:t>
            </a:r>
            <a:r>
              <a:rPr lang="en-US" sz="1400" dirty="0"/>
              <a:t>W/m</a:t>
            </a:r>
            <a:r>
              <a:rPr lang="en-US" sz="1400" baseline="30000" dirty="0"/>
              <a:t>2</a:t>
            </a:r>
            <a:r>
              <a:rPr lang="en-US" sz="1400" dirty="0"/>
              <a:t> </a:t>
            </a:r>
            <a:r>
              <a:rPr lang="en-US" sz="1400" dirty="0" smtClean="0"/>
              <a:t>= 0.0730 </a:t>
            </a:r>
            <a:r>
              <a:rPr lang="en-US" sz="1400" dirty="0"/>
              <a:t>W/m</a:t>
            </a:r>
            <a:r>
              <a:rPr lang="en-US" sz="1400" baseline="30000" dirty="0"/>
              <a:t>2</a:t>
            </a:r>
            <a:r>
              <a:rPr lang="en-US" sz="1400" dirty="0" smtClean="0"/>
              <a:t>      B2 max: </a:t>
            </a:r>
            <a:r>
              <a:rPr lang="en-US" sz="1400" dirty="0"/>
              <a:t>9.89e5 x 4.446e-8</a:t>
            </a:r>
            <a:r>
              <a:rPr lang="en-US" sz="1400" dirty="0" smtClean="0"/>
              <a:t> W/m</a:t>
            </a:r>
            <a:r>
              <a:rPr lang="en-US" sz="1400" baseline="30000" dirty="0" smtClean="0"/>
              <a:t>2</a:t>
            </a:r>
            <a:r>
              <a:rPr lang="en-US" sz="1400" dirty="0"/>
              <a:t> = </a:t>
            </a:r>
            <a:r>
              <a:rPr lang="en-US" sz="1400" dirty="0" smtClean="0"/>
              <a:t>0.0440 </a:t>
            </a:r>
            <a:r>
              <a:rPr lang="en-US" sz="1400" dirty="0"/>
              <a:t>W/m</a:t>
            </a:r>
            <a:r>
              <a:rPr lang="en-US" sz="1400" baseline="30000" dirty="0"/>
              <a:t>2</a:t>
            </a:r>
            <a:endParaRPr lang="en-US" sz="1400" dirty="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429"/>
          <a:stretch/>
        </p:blipFill>
        <p:spPr>
          <a:xfrm>
            <a:off x="3482932" y="1058264"/>
            <a:ext cx="5088922" cy="2129162"/>
          </a:xfrm>
          <a:prstGeom prst="rect">
            <a:avLst/>
          </a:prstGeom>
        </p:spPr>
      </p:pic>
      <p:sp>
        <p:nvSpPr>
          <p:cNvPr id="15"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Tree>
    <p:extLst>
      <p:ext uri="{BB962C8B-B14F-4D97-AF65-F5344CB8AC3E}">
        <p14:creationId xmlns:p14="http://schemas.microsoft.com/office/powerpoint/2010/main" val="2973398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36</a:t>
            </a:fld>
            <a:endParaRPr lang="en-US" altLang="en-US"/>
          </a:p>
        </p:txBody>
      </p:sp>
      <p:sp>
        <p:nvSpPr>
          <p:cNvPr id="3" name="Title 1"/>
          <p:cNvSpPr>
            <a:spLocks noGrp="1"/>
          </p:cNvSpPr>
          <p:nvPr>
            <p:ph type="title"/>
          </p:nvPr>
        </p:nvSpPr>
        <p:spPr>
          <a:xfrm>
            <a:off x="403859" y="365126"/>
            <a:ext cx="8471783" cy="799645"/>
          </a:xfrm>
        </p:spPr>
        <p:txBody>
          <a:bodyPr/>
          <a:lstStyle/>
          <a:p>
            <a:r>
              <a:rPr lang="en-US" dirty="0" smtClean="0"/>
              <a:t>Percent precision </a:t>
            </a:r>
            <a:r>
              <a:rPr lang="en-US" dirty="0"/>
              <a:t>for </a:t>
            </a:r>
            <a:r>
              <a:rPr lang="en-US" dirty="0" smtClean="0"/>
              <a:t>XRS-A1 and -</a:t>
            </a:r>
            <a:r>
              <a:rPr lang="en-US" dirty="0"/>
              <a:t>B1  </a:t>
            </a:r>
            <a:r>
              <a:rPr lang="en-US" dirty="0" smtClean="0"/>
              <a:t/>
            </a:r>
            <a:br>
              <a:rPr lang="en-US" dirty="0" smtClean="0"/>
            </a:br>
            <a:r>
              <a:rPr lang="en-US" sz="2000" dirty="0" smtClean="0"/>
              <a:t>(</a:t>
            </a:r>
            <a:r>
              <a:rPr lang="en-US" sz="2000" dirty="0"/>
              <a:t>for </a:t>
            </a:r>
            <a:r>
              <a:rPr lang="en-US" sz="2000" dirty="0" smtClean="0"/>
              <a:t>MRD 2041) </a:t>
            </a:r>
            <a:endParaRPr lang="en-US" sz="2000" dirty="0"/>
          </a:p>
        </p:txBody>
      </p:sp>
      <p:sp>
        <p:nvSpPr>
          <p:cNvPr id="5" name="Title 1"/>
          <p:cNvSpPr txBox="1">
            <a:spLocks/>
          </p:cNvSpPr>
          <p:nvPr/>
        </p:nvSpPr>
        <p:spPr>
          <a:xfrm>
            <a:off x="403859" y="1979471"/>
            <a:ext cx="8151205" cy="365416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defRPr/>
            </a:pPr>
            <a:r>
              <a:rPr lang="en-US" sz="1800" dirty="0" smtClean="0"/>
              <a:t>Percent </a:t>
            </a:r>
            <a:r>
              <a:rPr lang="en-US" sz="1800" dirty="0"/>
              <a:t>precision = P/(20 x M)*100 (Factor of 20 from MRD 2038</a:t>
            </a:r>
            <a:r>
              <a:rPr lang="en-US" sz="1800" dirty="0" smtClean="0"/>
              <a:t>).</a:t>
            </a:r>
          </a:p>
          <a:p>
            <a:pPr defTabSz="457200">
              <a:lnSpc>
                <a:spcPct val="100000"/>
              </a:lnSpc>
              <a:spcBef>
                <a:spcPts val="0"/>
              </a:spcBef>
              <a:defRPr/>
            </a:pPr>
            <a:endParaRPr lang="en-US" sz="1800" dirty="0">
              <a:solidFill>
                <a:srgbClr val="FF0000"/>
              </a:solidFill>
            </a:endParaRPr>
          </a:p>
          <a:p>
            <a:pPr lvl="0" defTabSz="457200">
              <a:lnSpc>
                <a:spcPct val="100000"/>
              </a:lnSpc>
              <a:spcBef>
                <a:spcPts val="0"/>
              </a:spcBef>
              <a:defRPr/>
            </a:pPr>
            <a:r>
              <a:rPr lang="en-US" sz="1800" dirty="0" smtClean="0"/>
              <a:t>P </a:t>
            </a:r>
            <a:r>
              <a:rPr lang="en-US" sz="1800" dirty="0"/>
              <a:t>= Precision = 1 DN </a:t>
            </a:r>
            <a:r>
              <a:rPr lang="en-US" sz="1800" dirty="0" smtClean="0"/>
              <a:t>equivalent irradiances</a:t>
            </a:r>
            <a:endParaRPr lang="en-US" sz="1800" dirty="0"/>
          </a:p>
          <a:p>
            <a:pPr lvl="0" defTabSz="457200">
              <a:lnSpc>
                <a:spcPct val="100000"/>
              </a:lnSpc>
              <a:spcBef>
                <a:spcPts val="0"/>
              </a:spcBef>
              <a:defRPr/>
            </a:pPr>
            <a:r>
              <a:rPr lang="en-US" sz="1800" dirty="0"/>
              <a:t>     </a:t>
            </a:r>
            <a:r>
              <a:rPr lang="en-US" sz="1800" dirty="0" smtClean="0"/>
              <a:t>	A</a:t>
            </a:r>
            <a:r>
              <a:rPr lang="en-US" sz="1800" dirty="0"/>
              <a:t>: </a:t>
            </a:r>
            <a:r>
              <a:rPr lang="en-US" sz="1800" dirty="0" smtClean="0"/>
              <a:t>6.93 x 10</a:t>
            </a:r>
            <a:r>
              <a:rPr lang="en-US" sz="1800" baseline="30000" dirty="0" smtClean="0"/>
              <a:t>-10</a:t>
            </a:r>
            <a:r>
              <a:rPr lang="en-US" sz="1800" dirty="0" smtClean="0"/>
              <a:t> </a:t>
            </a:r>
            <a:r>
              <a:rPr lang="en-US" sz="1800" dirty="0"/>
              <a:t>W/m</a:t>
            </a:r>
            <a:r>
              <a:rPr lang="en-US" sz="1800" baseline="30000" dirty="0"/>
              <a:t>2</a:t>
            </a:r>
            <a:r>
              <a:rPr lang="en-US" sz="1800" dirty="0"/>
              <a:t>, B: </a:t>
            </a:r>
            <a:r>
              <a:rPr lang="en-US" sz="1800" dirty="0" smtClean="0"/>
              <a:t>9.39 x 10</a:t>
            </a:r>
            <a:r>
              <a:rPr lang="en-US" sz="1800" baseline="30000" dirty="0" smtClean="0"/>
              <a:t>-10</a:t>
            </a:r>
            <a:r>
              <a:rPr lang="en-US" sz="1800" dirty="0" smtClean="0"/>
              <a:t> </a:t>
            </a:r>
            <a:r>
              <a:rPr lang="en-US" sz="1800" dirty="0"/>
              <a:t>W/m</a:t>
            </a:r>
            <a:r>
              <a:rPr lang="en-US" sz="1800" baseline="30000" dirty="0"/>
              <a:t>2</a:t>
            </a:r>
            <a:r>
              <a:rPr lang="en-US" sz="1800" dirty="0"/>
              <a:t>  </a:t>
            </a:r>
            <a:r>
              <a:rPr lang="en-US" sz="1800" dirty="0" smtClean="0"/>
              <a:t>(from Slide 36)</a:t>
            </a:r>
          </a:p>
          <a:p>
            <a:pPr lvl="0" defTabSz="457200">
              <a:lnSpc>
                <a:spcPct val="100000"/>
              </a:lnSpc>
              <a:spcBef>
                <a:spcPts val="0"/>
              </a:spcBef>
              <a:defRPr/>
            </a:pPr>
            <a:endParaRPr lang="en-US" sz="1800" dirty="0"/>
          </a:p>
          <a:p>
            <a:pPr lvl="0" defTabSz="457200">
              <a:lnSpc>
                <a:spcPct val="100000"/>
              </a:lnSpc>
              <a:spcBef>
                <a:spcPts val="0"/>
              </a:spcBef>
              <a:defRPr/>
            </a:pPr>
            <a:r>
              <a:rPr lang="en-US" sz="1800" dirty="0" smtClean="0"/>
              <a:t>M </a:t>
            </a:r>
            <a:r>
              <a:rPr lang="en-US" sz="1800" dirty="0"/>
              <a:t>= MRD minimum measurable flux </a:t>
            </a:r>
            <a:r>
              <a:rPr lang="en-US" sz="1800" dirty="0" smtClean="0"/>
              <a:t>(from MRD2037</a:t>
            </a:r>
            <a:r>
              <a:rPr lang="en-US" sz="1800" dirty="0"/>
              <a:t>)</a:t>
            </a:r>
          </a:p>
          <a:p>
            <a:pPr lvl="0" defTabSz="457200">
              <a:lnSpc>
                <a:spcPct val="100000"/>
              </a:lnSpc>
              <a:spcBef>
                <a:spcPts val="0"/>
              </a:spcBef>
              <a:defRPr/>
            </a:pPr>
            <a:r>
              <a:rPr lang="en-US" sz="1800" dirty="0"/>
              <a:t>      </a:t>
            </a:r>
            <a:r>
              <a:rPr lang="en-US" sz="1800" dirty="0" smtClean="0"/>
              <a:t>	A</a:t>
            </a:r>
            <a:r>
              <a:rPr lang="en-US" sz="1800" dirty="0"/>
              <a:t>: </a:t>
            </a:r>
            <a:r>
              <a:rPr lang="en-US" sz="1800" dirty="0" smtClean="0"/>
              <a:t>5.0 x 10</a:t>
            </a:r>
            <a:r>
              <a:rPr lang="en-US" sz="1800" baseline="30000" dirty="0" smtClean="0"/>
              <a:t>-9</a:t>
            </a:r>
            <a:r>
              <a:rPr lang="en-US" sz="1800" dirty="0" smtClean="0"/>
              <a:t> </a:t>
            </a:r>
            <a:r>
              <a:rPr lang="en-US" sz="1800" dirty="0"/>
              <a:t>W/m</a:t>
            </a:r>
            <a:r>
              <a:rPr lang="en-US" sz="1800" baseline="30000" dirty="0"/>
              <a:t>2</a:t>
            </a:r>
            <a:r>
              <a:rPr lang="en-US" sz="1800" dirty="0"/>
              <a:t>, B: </a:t>
            </a:r>
            <a:r>
              <a:rPr lang="en-US" sz="1800" dirty="0" smtClean="0"/>
              <a:t>2 x 10</a:t>
            </a:r>
            <a:r>
              <a:rPr lang="en-US" sz="1800" baseline="30000" dirty="0" smtClean="0"/>
              <a:t>-8</a:t>
            </a:r>
            <a:r>
              <a:rPr lang="en-US" sz="1800" dirty="0" smtClean="0"/>
              <a:t> W/m</a:t>
            </a:r>
            <a:r>
              <a:rPr lang="en-US" sz="1800" baseline="30000" dirty="0" smtClean="0"/>
              <a:t>2</a:t>
            </a:r>
            <a:endParaRPr lang="en-US" sz="1800" dirty="0" smtClean="0"/>
          </a:p>
          <a:p>
            <a:pPr lvl="0" defTabSz="457200">
              <a:lnSpc>
                <a:spcPct val="100000"/>
              </a:lnSpc>
              <a:spcBef>
                <a:spcPts val="0"/>
              </a:spcBef>
              <a:defRPr/>
            </a:pPr>
            <a:endParaRPr lang="en-US" sz="1800" baseline="30000" dirty="0"/>
          </a:p>
          <a:p>
            <a:pPr lvl="0" defTabSz="457200">
              <a:lnSpc>
                <a:spcPct val="100000"/>
              </a:lnSpc>
              <a:spcBef>
                <a:spcPts val="0"/>
              </a:spcBef>
              <a:defRPr/>
            </a:pPr>
            <a:endParaRPr lang="en-US" sz="1800" baseline="30000" dirty="0" smtClean="0"/>
          </a:p>
          <a:p>
            <a:pPr defTabSz="457200">
              <a:lnSpc>
                <a:spcPct val="100000"/>
              </a:lnSpc>
              <a:spcBef>
                <a:spcPts val="0"/>
              </a:spcBef>
              <a:defRPr/>
            </a:pPr>
            <a:r>
              <a:rPr lang="en-US" sz="1800" dirty="0"/>
              <a:t>Percent precision = P/(20 x M)*100 (Factor of 20 from MRD 2038</a:t>
            </a:r>
            <a:r>
              <a:rPr lang="en-US" sz="1800" dirty="0" smtClean="0"/>
              <a:t>).</a:t>
            </a:r>
          </a:p>
          <a:p>
            <a:pPr defTabSz="457200">
              <a:lnSpc>
                <a:spcPct val="100000"/>
              </a:lnSpc>
              <a:spcBef>
                <a:spcPts val="0"/>
              </a:spcBef>
              <a:defRPr/>
            </a:pPr>
            <a:r>
              <a:rPr lang="en-US" sz="1800" dirty="0"/>
              <a:t>	</a:t>
            </a:r>
            <a:r>
              <a:rPr lang="en-US" sz="1800" dirty="0" smtClean="0"/>
              <a:t> A: 6.93 x 10</a:t>
            </a:r>
            <a:r>
              <a:rPr lang="en-US" sz="1800" baseline="30000" dirty="0" smtClean="0"/>
              <a:t>-10</a:t>
            </a:r>
            <a:r>
              <a:rPr lang="en-US" sz="1800" dirty="0" smtClean="0"/>
              <a:t> W/m</a:t>
            </a:r>
            <a:r>
              <a:rPr lang="en-US" sz="1800" baseline="30000" dirty="0" smtClean="0"/>
              <a:t>2</a:t>
            </a:r>
            <a:r>
              <a:rPr lang="en-US" sz="1800" dirty="0"/>
              <a:t> </a:t>
            </a:r>
            <a:r>
              <a:rPr lang="en-US" sz="1800" dirty="0" smtClean="0"/>
              <a:t>/ (20 x 5 x 10</a:t>
            </a:r>
            <a:r>
              <a:rPr lang="en-US" sz="1800" baseline="30000" dirty="0" smtClean="0"/>
              <a:t>-9</a:t>
            </a:r>
            <a:r>
              <a:rPr lang="en-US" sz="1800" dirty="0" smtClean="0"/>
              <a:t> W/m</a:t>
            </a:r>
            <a:r>
              <a:rPr lang="en-US" sz="1800" baseline="30000" dirty="0" smtClean="0"/>
              <a:t>2</a:t>
            </a:r>
            <a:r>
              <a:rPr lang="en-US" sz="1800" dirty="0" smtClean="0"/>
              <a:t>)</a:t>
            </a:r>
            <a:r>
              <a:rPr lang="en-US" sz="1800" dirty="0"/>
              <a:t> x 100 = </a:t>
            </a:r>
            <a:r>
              <a:rPr lang="en-US" sz="1800" dirty="0" smtClean="0"/>
              <a:t>0.69%</a:t>
            </a:r>
          </a:p>
          <a:p>
            <a:pPr lvl="0" defTabSz="457200">
              <a:lnSpc>
                <a:spcPct val="100000"/>
              </a:lnSpc>
              <a:spcBef>
                <a:spcPts val="0"/>
              </a:spcBef>
              <a:defRPr/>
            </a:pPr>
            <a:r>
              <a:rPr lang="en-US" sz="1800" dirty="0"/>
              <a:t>	 B: </a:t>
            </a:r>
            <a:r>
              <a:rPr lang="en-US" sz="1800" dirty="0" smtClean="0"/>
              <a:t>9.39 x 10</a:t>
            </a:r>
            <a:r>
              <a:rPr lang="en-US" sz="1800" baseline="30000" dirty="0" smtClean="0"/>
              <a:t>-10</a:t>
            </a:r>
            <a:r>
              <a:rPr lang="en-US" sz="1800" dirty="0" smtClean="0"/>
              <a:t> W/m</a:t>
            </a:r>
            <a:r>
              <a:rPr lang="en-US" sz="1800" baseline="30000" dirty="0" smtClean="0"/>
              <a:t>2</a:t>
            </a:r>
            <a:r>
              <a:rPr lang="en-US" sz="1800" dirty="0" smtClean="0"/>
              <a:t> / </a:t>
            </a:r>
            <a:r>
              <a:rPr lang="en-US" sz="1800" dirty="0"/>
              <a:t>(20 </a:t>
            </a:r>
            <a:r>
              <a:rPr lang="en-US" sz="1800" dirty="0" smtClean="0"/>
              <a:t>x 2 x 10</a:t>
            </a:r>
            <a:r>
              <a:rPr lang="en-US" sz="1800" baseline="30000" dirty="0" smtClean="0"/>
              <a:t>-8</a:t>
            </a:r>
            <a:r>
              <a:rPr lang="en-US" sz="1800" dirty="0" smtClean="0"/>
              <a:t> W/m</a:t>
            </a:r>
            <a:r>
              <a:rPr lang="en-US" sz="1800" baseline="30000" dirty="0" smtClean="0"/>
              <a:t>2</a:t>
            </a:r>
            <a:r>
              <a:rPr lang="en-US" sz="1800" dirty="0" smtClean="0"/>
              <a:t>) x 100 = 0.23%</a:t>
            </a:r>
            <a:endParaRPr lang="en-US" sz="1800" dirty="0"/>
          </a:p>
        </p:txBody>
      </p:sp>
    </p:spTree>
    <p:extLst>
      <p:ext uri="{BB962C8B-B14F-4D97-AF65-F5344CB8AC3E}">
        <p14:creationId xmlns:p14="http://schemas.microsoft.com/office/powerpoint/2010/main" val="965851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5244" t="2448" r="4086" b="652"/>
          <a:stretch/>
        </p:blipFill>
        <p:spPr>
          <a:xfrm>
            <a:off x="4953000" y="4272706"/>
            <a:ext cx="3885128" cy="207409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448" t="3080" r="4664" b="605"/>
          <a:stretch/>
        </p:blipFill>
        <p:spPr>
          <a:xfrm>
            <a:off x="4953000" y="1996364"/>
            <a:ext cx="3885128" cy="2079507"/>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391" t="4002" r="3826" b="606"/>
          <a:stretch/>
        </p:blipFill>
        <p:spPr>
          <a:xfrm>
            <a:off x="445118" y="4272706"/>
            <a:ext cx="4077710" cy="210984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914" t="4523" r="4435" b="1128"/>
          <a:stretch/>
        </p:blipFill>
        <p:spPr>
          <a:xfrm>
            <a:off x="464383" y="1996364"/>
            <a:ext cx="4058445" cy="2079507"/>
          </a:xfrm>
          <a:prstGeom prst="rect">
            <a:avLst/>
          </a:prstGeom>
        </p:spPr>
      </p:pic>
      <p:sp>
        <p:nvSpPr>
          <p:cNvPr id="2" name="Slide Number Placeholder 1"/>
          <p:cNvSpPr>
            <a:spLocks noGrp="1"/>
          </p:cNvSpPr>
          <p:nvPr>
            <p:ph type="sldNum" sz="quarter" idx="12"/>
          </p:nvPr>
        </p:nvSpPr>
        <p:spPr/>
        <p:txBody>
          <a:bodyPr/>
          <a:lstStyle/>
          <a:p>
            <a:fld id="{A5D0E245-9D50-4F3E-AC26-7B9CB19F70AC}" type="slidenum">
              <a:rPr lang="en-US" altLang="en-US" smtClean="0"/>
              <a:pPr/>
              <a:t>37</a:t>
            </a:fld>
            <a:endParaRPr lang="en-US" altLang="en-US"/>
          </a:p>
        </p:txBody>
      </p:sp>
      <p:sp>
        <p:nvSpPr>
          <p:cNvPr id="3" name="Title 1"/>
          <p:cNvSpPr>
            <a:spLocks noGrp="1"/>
          </p:cNvSpPr>
          <p:nvPr>
            <p:ph type="title"/>
          </p:nvPr>
        </p:nvSpPr>
        <p:spPr>
          <a:xfrm>
            <a:off x="622609" y="401071"/>
            <a:ext cx="7886700" cy="799645"/>
          </a:xfrm>
        </p:spPr>
        <p:txBody>
          <a:bodyPr/>
          <a:lstStyle/>
          <a:p>
            <a:r>
              <a:rPr lang="en-US" dirty="0" smtClean="0"/>
              <a:t>Stability of GOES-16 relative to GOES-15</a:t>
            </a:r>
            <a:r>
              <a:rPr lang="en-US" sz="2000" dirty="0" smtClean="0"/>
              <a:t> (for </a:t>
            </a:r>
            <a:r>
              <a:rPr lang="en-US" sz="2000" dirty="0"/>
              <a:t>MRD </a:t>
            </a:r>
            <a:r>
              <a:rPr lang="en-US" sz="2000" dirty="0" smtClean="0"/>
              <a:t>2042) </a:t>
            </a:r>
            <a:endParaRPr lang="en-US" sz="2000" dirty="0"/>
          </a:p>
        </p:txBody>
      </p:sp>
      <p:sp>
        <p:nvSpPr>
          <p:cNvPr id="5" name="Title 1"/>
          <p:cNvSpPr txBox="1">
            <a:spLocks/>
          </p:cNvSpPr>
          <p:nvPr/>
        </p:nvSpPr>
        <p:spPr>
          <a:xfrm>
            <a:off x="511859" y="1244358"/>
            <a:ext cx="8459183" cy="5911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t>GOES-17 is currently stable: ratios of XRS channels for GOES-17 / GOES-15 are flat.</a:t>
            </a:r>
          </a:p>
          <a:p>
            <a:r>
              <a:rPr lang="en-US" sz="1800" dirty="0" smtClean="0"/>
              <a:t>There has been very little solar activity. Results are comparable to GOES-16.</a:t>
            </a:r>
          </a:p>
          <a:p>
            <a:r>
              <a:rPr lang="en-US" sz="1800" dirty="0" smtClean="0"/>
              <a:t>Cause of noise is uncertain (GOES-15 data has 2 significant figures -&gt; 5% noise). </a:t>
            </a:r>
          </a:p>
        </p:txBody>
      </p:sp>
      <p:sp>
        <p:nvSpPr>
          <p:cNvPr id="14" name="TextBox 13"/>
          <p:cNvSpPr txBox="1"/>
          <p:nvPr/>
        </p:nvSpPr>
        <p:spPr>
          <a:xfrm>
            <a:off x="916115" y="2104672"/>
            <a:ext cx="434734" cy="369332"/>
          </a:xfrm>
          <a:prstGeom prst="rect">
            <a:avLst/>
          </a:prstGeom>
          <a:noFill/>
        </p:spPr>
        <p:txBody>
          <a:bodyPr wrap="none" rtlCol="0">
            <a:spAutoFit/>
          </a:bodyPr>
          <a:lstStyle/>
          <a:p>
            <a:r>
              <a:rPr lang="en-US" dirty="0" smtClean="0">
                <a:solidFill>
                  <a:schemeClr val="bg1"/>
                </a:solidFill>
              </a:rPr>
              <a:t>A1</a:t>
            </a:r>
            <a:endParaRPr lang="en-US" dirty="0">
              <a:solidFill>
                <a:schemeClr val="bg1"/>
              </a:solidFill>
            </a:endParaRPr>
          </a:p>
        </p:txBody>
      </p:sp>
      <p:sp>
        <p:nvSpPr>
          <p:cNvPr id="15" name="TextBox 14"/>
          <p:cNvSpPr txBox="1"/>
          <p:nvPr/>
        </p:nvSpPr>
        <p:spPr>
          <a:xfrm>
            <a:off x="800660" y="4409287"/>
            <a:ext cx="434734" cy="369332"/>
          </a:xfrm>
          <a:prstGeom prst="rect">
            <a:avLst/>
          </a:prstGeom>
          <a:noFill/>
        </p:spPr>
        <p:txBody>
          <a:bodyPr wrap="none" rtlCol="0">
            <a:spAutoFit/>
          </a:bodyPr>
          <a:lstStyle/>
          <a:p>
            <a:r>
              <a:rPr lang="en-US" dirty="0" smtClean="0">
                <a:solidFill>
                  <a:schemeClr val="bg1"/>
                </a:solidFill>
              </a:rPr>
              <a:t>A2</a:t>
            </a:r>
            <a:endParaRPr lang="en-US" dirty="0">
              <a:solidFill>
                <a:schemeClr val="bg1"/>
              </a:solidFill>
            </a:endParaRPr>
          </a:p>
        </p:txBody>
      </p:sp>
      <p:sp>
        <p:nvSpPr>
          <p:cNvPr id="16" name="TextBox 15"/>
          <p:cNvSpPr txBox="1"/>
          <p:nvPr/>
        </p:nvSpPr>
        <p:spPr>
          <a:xfrm>
            <a:off x="5178697" y="4452183"/>
            <a:ext cx="434734" cy="369332"/>
          </a:xfrm>
          <a:prstGeom prst="rect">
            <a:avLst/>
          </a:prstGeom>
          <a:noFill/>
        </p:spPr>
        <p:txBody>
          <a:bodyPr wrap="none" rtlCol="0">
            <a:spAutoFit/>
          </a:bodyPr>
          <a:lstStyle/>
          <a:p>
            <a:r>
              <a:rPr lang="en-US" dirty="0" smtClean="0">
                <a:solidFill>
                  <a:schemeClr val="bg1"/>
                </a:solidFill>
              </a:rPr>
              <a:t>B2</a:t>
            </a:r>
            <a:endParaRPr lang="en-US" dirty="0">
              <a:solidFill>
                <a:schemeClr val="bg1"/>
              </a:solidFill>
            </a:endParaRPr>
          </a:p>
        </p:txBody>
      </p:sp>
      <p:sp>
        <p:nvSpPr>
          <p:cNvPr id="17" name="TextBox 16"/>
          <p:cNvSpPr txBox="1"/>
          <p:nvPr/>
        </p:nvSpPr>
        <p:spPr>
          <a:xfrm>
            <a:off x="5178697" y="2086106"/>
            <a:ext cx="434734" cy="369332"/>
          </a:xfrm>
          <a:prstGeom prst="rect">
            <a:avLst/>
          </a:prstGeom>
          <a:noFill/>
        </p:spPr>
        <p:txBody>
          <a:bodyPr wrap="none" rtlCol="0">
            <a:spAutoFit/>
          </a:bodyPr>
          <a:lstStyle/>
          <a:p>
            <a:r>
              <a:rPr lang="en-US" dirty="0" smtClean="0">
                <a:solidFill>
                  <a:schemeClr val="bg1"/>
                </a:solidFill>
              </a:rPr>
              <a:t>B1</a:t>
            </a:r>
            <a:endParaRPr lang="en-US" dirty="0">
              <a:solidFill>
                <a:schemeClr val="bg1"/>
              </a:solidFill>
            </a:endParaRPr>
          </a:p>
        </p:txBody>
      </p:sp>
      <p:sp>
        <p:nvSpPr>
          <p:cNvPr id="20"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Tree>
    <p:extLst>
      <p:ext uri="{BB962C8B-B14F-4D97-AF65-F5344CB8AC3E}">
        <p14:creationId xmlns:p14="http://schemas.microsoft.com/office/powerpoint/2010/main" val="411516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GOES-17 Waiver</a:t>
            </a:r>
            <a:endParaRPr lang="en-US" dirty="0">
              <a:latin typeface="+mn-lt"/>
            </a:endParaRPr>
          </a:p>
        </p:txBody>
      </p:sp>
      <p:sp>
        <p:nvSpPr>
          <p:cNvPr id="13" name="Footer Placeholder 7"/>
          <p:cNvSpPr>
            <a:spLocks noGrp="1"/>
          </p:cNvSpPr>
          <p:nvPr>
            <p:ph type="ftr" sz="quarter" idx="11"/>
          </p:nvPr>
        </p:nvSpPr>
        <p:spPr>
          <a:xfrm>
            <a:off x="596673" y="6356350"/>
            <a:ext cx="7752834" cy="304776"/>
          </a:xfrm>
        </p:spPr>
        <p:txBody>
          <a:bodyPr/>
          <a:lstStyle/>
          <a:p>
            <a:pPr>
              <a:defRPr/>
            </a:pPr>
            <a:r>
              <a:rPr lang="en-US" sz="1100" dirty="0" smtClean="0"/>
              <a:t>These GOES-16 and -17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38</a:t>
            </a:fld>
            <a:endParaRPr lang="en-US" altLang="en-US" dirty="0"/>
          </a:p>
        </p:txBody>
      </p:sp>
      <p:sp>
        <p:nvSpPr>
          <p:cNvPr id="6" name="Content Placeholder 2"/>
          <p:cNvSpPr>
            <a:spLocks noGrp="1"/>
          </p:cNvSpPr>
          <p:nvPr>
            <p:ph idx="1"/>
          </p:nvPr>
        </p:nvSpPr>
        <p:spPr>
          <a:xfrm>
            <a:off x="294032" y="1041565"/>
            <a:ext cx="8849968" cy="825335"/>
          </a:xfrm>
        </p:spPr>
        <p:txBody>
          <a:bodyPr/>
          <a:lstStyle/>
          <a:p>
            <a:pPr marL="400050"/>
            <a:r>
              <a:rPr lang="en-US" sz="2000" dirty="0" smtClean="0">
                <a:solidFill>
                  <a:schemeClr val="tx1"/>
                </a:solidFill>
              </a:rPr>
              <a:t>XRS irradiances with e- contamination do not meet EXISPORD81 requirements*.</a:t>
            </a:r>
            <a:endParaRPr lang="en-US" sz="2000" dirty="0" smtClean="0">
              <a:solidFill>
                <a:srgbClr val="0000FF"/>
              </a:solidFill>
            </a:endParaRPr>
          </a:p>
          <a:p>
            <a:pPr marL="400050"/>
            <a:r>
              <a:rPr lang="en-US" sz="2000" dirty="0" smtClean="0"/>
              <a:t>Change has been submitted for FM1 and FM2**. No CCR number yet.</a:t>
            </a:r>
          </a:p>
        </p:txBody>
      </p:sp>
      <p:graphicFrame>
        <p:nvGraphicFramePr>
          <p:cNvPr id="9" name="Table 8">
            <a:extLst>
              <a:ext uri="{FF2B5EF4-FFF2-40B4-BE49-F238E27FC236}">
                <a16:creationId xmlns:a16="http://schemas.microsoft.com/office/drawing/2014/main" xmlns="" id="{0B8D2619-3948-4C45-BFF0-8C0E1AA7C5A3}"/>
              </a:ext>
            </a:extLst>
          </p:cNvPr>
          <p:cNvGraphicFramePr>
            <a:graphicFrameLocks noGrp="1"/>
          </p:cNvGraphicFramePr>
          <p:nvPr>
            <p:extLst>
              <p:ext uri="{D42A27DB-BD31-4B8C-83A1-F6EECF244321}">
                <p14:modId xmlns:p14="http://schemas.microsoft.com/office/powerpoint/2010/main" val="2627333266"/>
              </p:ext>
            </p:extLst>
          </p:nvPr>
        </p:nvGraphicFramePr>
        <p:xfrm>
          <a:off x="438150" y="2266712"/>
          <a:ext cx="7762267" cy="3383865"/>
        </p:xfrm>
        <a:graphic>
          <a:graphicData uri="http://schemas.openxmlformats.org/drawingml/2006/table">
            <a:tbl>
              <a:tblPr/>
              <a:tblGrid>
                <a:gridCol w="967709"/>
                <a:gridCol w="1717955">
                  <a:extLst>
                    <a:ext uri="{9D8B030D-6E8A-4147-A177-3AD203B41FA5}">
                      <a16:colId xmlns:a16="http://schemas.microsoft.com/office/drawing/2014/main" xmlns="" val="20000"/>
                    </a:ext>
                  </a:extLst>
                </a:gridCol>
                <a:gridCol w="1347323"/>
                <a:gridCol w="1299410"/>
                <a:gridCol w="1318532"/>
                <a:gridCol w="1111338">
                  <a:extLst>
                    <a:ext uri="{9D8B030D-6E8A-4147-A177-3AD203B41FA5}">
                      <a16:colId xmlns:a16="http://schemas.microsoft.com/office/drawing/2014/main" xmlns="" val="20004"/>
                    </a:ext>
                  </a:extLst>
                </a:gridCol>
              </a:tblGrid>
              <a:tr h="206890">
                <a:tc gridSpan="6">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Original for XRS-A &amp; -B for GOES-16 Levels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r"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06890">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a:rPr>
                        <a:t>E (MeV)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06890">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0" i="0" u="none" strike="noStrike" dirty="0">
                          <a:solidFill>
                            <a:srgbClr val="000000"/>
                          </a:solidFill>
                          <a:effectLst/>
                          <a:latin typeface="Calibri"/>
                        </a:rPr>
                        <a:t>J(&gt;E) (p/cm2/sec)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2.00E+07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7.00E+06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7.00E+05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1.50E+05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r h="206890">
                <a:tc gridSpan="6">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890">
                <a:tc gridSpan="6">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Levels XRS meets min performance w/o  correction algorithm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099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  XRS-A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gridSpan="5">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5"/>
                  </a:ext>
                </a:extLst>
              </a:tr>
              <a:tr h="20689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dirty="0" smtClean="0">
                          <a:solidFill>
                            <a:srgbClr val="0000C4"/>
                          </a:solidFill>
                        </a:rPr>
                        <a:t>G16 A</a:t>
                      </a:r>
                      <a:r>
                        <a:rPr lang="en-US" sz="1400" dirty="0" smtClean="0">
                          <a:solidFill>
                            <a:srgbClr val="0000C4"/>
                          </a:solidFill>
                          <a:sym typeface="Wingdings" pitchFamily="2" charset="2"/>
                        </a:rPr>
                        <a:t></a:t>
                      </a:r>
                      <a:endParaRPr lang="en-US" sz="1400" dirty="0" smtClean="0">
                        <a:solidFill>
                          <a:srgbClr val="0000C4"/>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0000C4"/>
                          </a:solidFill>
                          <a:effectLst/>
                          <a:latin typeface="Calibri"/>
                        </a:rPr>
                        <a:t>G16 A Scale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0.088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7"/>
                  </a:ext>
                </a:extLst>
              </a:tr>
              <a:tr h="206890">
                <a:tc>
                  <a:txBody>
                    <a:bodyPr/>
                    <a:lstStyle/>
                    <a:p>
                      <a:pPr algn="r" fontAlgn="b"/>
                      <a:endParaRPr lang="en-US" sz="1400" b="1" i="0" u="none" strike="noStrike" dirty="0">
                        <a:solidFill>
                          <a:srgbClr val="0000C4"/>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0000C4"/>
                          </a:solidFill>
                          <a:effectLst/>
                          <a:latin typeface="Calibri"/>
                        </a:rPr>
                        <a:t>J(&gt;E) (p/cm2/sec)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1.4E+06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6.2E+5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chemeClr val="bg1"/>
                          </a:solidFill>
                          <a:effectLst/>
                          <a:latin typeface="Calibri"/>
                        </a:rPr>
                        <a:t>7.00E+05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Calibri"/>
                        </a:rPr>
                        <a:t>1.50E+05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8"/>
                  </a:ext>
                </a:extLst>
              </a:tr>
              <a:tr h="20689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dirty="0" smtClean="0">
                          <a:solidFill>
                            <a:srgbClr val="7030A0"/>
                          </a:solidFill>
                        </a:rPr>
                        <a:t>G17 A</a:t>
                      </a:r>
                      <a:r>
                        <a:rPr lang="en-US" sz="1400" dirty="0" smtClean="0">
                          <a:solidFill>
                            <a:srgbClr val="7030A0"/>
                          </a:solidFill>
                          <a:sym typeface="Wingdings" pitchFamily="2" charset="2"/>
                        </a:rPr>
                        <a:t></a:t>
                      </a:r>
                      <a:endParaRPr lang="en-US" sz="1400" dirty="0" smtClean="0">
                        <a:solidFill>
                          <a:srgbClr val="7030A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7030A0"/>
                          </a:solidFill>
                          <a:effectLst/>
                          <a:latin typeface="Calibri"/>
                        </a:rPr>
                        <a:t>G17 A Scale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0.082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0.122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350208477"/>
                  </a:ext>
                </a:extLst>
              </a:tr>
              <a:tr h="206890">
                <a:tc>
                  <a:txBody>
                    <a:bodyPr/>
                    <a:lstStyle/>
                    <a:p>
                      <a:pPr algn="r" fontAlgn="b"/>
                      <a:endParaRPr lang="en-US" sz="1400" b="1" i="0" u="none" strike="noStrike" dirty="0">
                        <a:solidFill>
                          <a:srgbClr val="7030A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7030A0"/>
                          </a:solidFill>
                          <a:effectLst/>
                          <a:latin typeface="Calibri"/>
                        </a:rPr>
                        <a:t>J(&gt;E) (p/cm2/sec)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1.6E+06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8.5E+5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chemeClr val="bg1"/>
                          </a:solidFill>
                          <a:effectLst/>
                          <a:latin typeface="Calibri"/>
                        </a:rPr>
                        <a:t>7.00E+05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Calibri"/>
                        </a:rPr>
                        <a:t>1.50E+05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171164835"/>
                  </a:ext>
                </a:extLst>
              </a:tr>
              <a:tr h="26347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  XRS-B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5">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9"/>
                  </a:ext>
                </a:extLst>
              </a:tr>
              <a:tr h="20689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dirty="0" smtClean="0">
                          <a:solidFill>
                            <a:srgbClr val="0000C4"/>
                          </a:solidFill>
                        </a:rPr>
                        <a:t>G16 B</a:t>
                      </a:r>
                      <a:r>
                        <a:rPr lang="en-US" sz="1400" dirty="0" smtClean="0">
                          <a:solidFill>
                            <a:srgbClr val="0000C4"/>
                          </a:solidFill>
                          <a:sym typeface="Wingdings" pitchFamily="2" charset="2"/>
                        </a:rPr>
                        <a:t></a:t>
                      </a:r>
                      <a:endParaRPr lang="en-US" sz="1400" dirty="0" smtClean="0">
                        <a:solidFill>
                          <a:srgbClr val="0000C4"/>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0000C4"/>
                          </a:solidFill>
                          <a:effectLst/>
                          <a:latin typeface="Calibri"/>
                        </a:rPr>
                        <a:t>G16 Scale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1"/>
                  </a:ext>
                </a:extLst>
              </a:tr>
              <a:tr h="206890">
                <a:tc>
                  <a:txBody>
                    <a:bodyPr/>
                    <a:lstStyle/>
                    <a:p>
                      <a:pPr algn="r" fontAlgn="b"/>
                      <a:endParaRPr lang="en-US" sz="1400" b="1" i="0" u="none" strike="noStrike" dirty="0">
                        <a:solidFill>
                          <a:srgbClr val="0000C4"/>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0000C4"/>
                          </a:solidFill>
                          <a:effectLst/>
                          <a:latin typeface="Calibri"/>
                        </a:rPr>
                        <a:t>J(&gt;E) (p/cm2/sec)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3.4E+06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0000C4"/>
                          </a:solidFill>
                          <a:effectLst/>
                          <a:latin typeface="Calibri"/>
                        </a:rPr>
                        <a:t>1.3E+06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7.00E+05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1.50E+05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2"/>
                  </a:ext>
                </a:extLst>
              </a:tr>
              <a:tr h="20689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dirty="0" smtClean="0">
                          <a:solidFill>
                            <a:srgbClr val="7030A0"/>
                          </a:solidFill>
                        </a:rPr>
                        <a:t>G17 B</a:t>
                      </a:r>
                      <a:r>
                        <a:rPr lang="en-US" sz="1400" dirty="0" smtClean="0">
                          <a:solidFill>
                            <a:srgbClr val="7030A0"/>
                          </a:solidFill>
                          <a:sym typeface="Wingdings" pitchFamily="2" charset="2"/>
                        </a:rPr>
                        <a:t></a:t>
                      </a:r>
                      <a:endParaRPr lang="en-US" sz="1400" dirty="0" smtClean="0">
                        <a:solidFill>
                          <a:srgbClr val="7030A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7030A0"/>
                          </a:solidFill>
                          <a:effectLst/>
                          <a:latin typeface="Calibri"/>
                        </a:rPr>
                        <a:t>G17 Scale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0.249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0.372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151846097"/>
                  </a:ext>
                </a:extLst>
              </a:tr>
              <a:tr h="206890">
                <a:tc>
                  <a:txBody>
                    <a:bodyPr/>
                    <a:lstStyle/>
                    <a:p>
                      <a:pPr algn="r" fontAlgn="b"/>
                      <a:endParaRPr lang="en-US" sz="1400" b="1" i="0" u="none" strike="noStrike" dirty="0">
                        <a:solidFill>
                          <a:srgbClr val="7030A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400" b="1" i="0" u="none" strike="noStrike" dirty="0">
                          <a:solidFill>
                            <a:srgbClr val="7030A0"/>
                          </a:solidFill>
                          <a:effectLst/>
                          <a:latin typeface="Calibri"/>
                        </a:rPr>
                        <a:t>J(&gt;E) (p/cm2/sec)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5.0E+06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1" i="0" u="none" strike="noStrike" dirty="0">
                          <a:solidFill>
                            <a:srgbClr val="7030A0"/>
                          </a:solidFill>
                          <a:effectLst/>
                          <a:latin typeface="Calibri"/>
                        </a:rPr>
                        <a:t>2.6E+06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7.00E+05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400" b="0" i="0" u="none" strike="noStrike" dirty="0">
                          <a:solidFill>
                            <a:srgbClr val="000000"/>
                          </a:solidFill>
                          <a:effectLst/>
                          <a:latin typeface="Calibri"/>
                        </a:rPr>
                        <a:t>1.50E+05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475644616"/>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176909" y="5917277"/>
                <a:ext cx="7519291" cy="430887"/>
              </a:xfrm>
              <a:prstGeom prst="rect">
                <a:avLst/>
              </a:prstGeom>
              <a:noFill/>
            </p:spPr>
            <p:txBody>
              <a:bodyPr wrap="square" rtlCol="0">
                <a:spAutoFit/>
              </a:bodyPr>
              <a:lstStyle/>
              <a:p>
                <a:r>
                  <a:rPr lang="en-US" sz="1100" dirty="0" smtClean="0"/>
                  <a:t>* </a:t>
                </a:r>
                <a:r>
                  <a:rPr lang="en-US" sz="1100" dirty="0"/>
                  <a:t>EXISPORD81 requirements </a:t>
                </a:r>
                <a:r>
                  <a:rPr lang="en-US" sz="1100" dirty="0" smtClean="0"/>
                  <a:t>are 20</a:t>
                </a:r>
                <a:r>
                  <a:rPr lang="en-US" sz="1100" dirty="0"/>
                  <a:t>% accuracy for signal levels </a:t>
                </a:r>
                <a14:m>
                  <m:oMath xmlns:m="http://schemas.openxmlformats.org/officeDocument/2006/math">
                    <m:r>
                      <a:rPr lang="en-US" sz="1100" i="1">
                        <a:latin typeface="Cambria Math" charset="0"/>
                        <a:ea typeface="Cambria Math" charset="0"/>
                        <a:cs typeface="Cambria Math" charset="0"/>
                      </a:rPr>
                      <m:t>≥ </m:t>
                    </m:r>
                  </m:oMath>
                </a14:m>
                <a:r>
                  <a:rPr lang="en-US" sz="1100" dirty="0"/>
                  <a:t>2.0 x 10</a:t>
                </a:r>
                <a:r>
                  <a:rPr lang="en-US" sz="1100" baseline="30000" dirty="0"/>
                  <a:t>-8 </a:t>
                </a:r>
                <a:r>
                  <a:rPr lang="en-US" sz="1100" dirty="0"/>
                  <a:t>W m</a:t>
                </a:r>
                <a:r>
                  <a:rPr lang="en-US" sz="1100" baseline="30000" dirty="0"/>
                  <a:t>-2</a:t>
                </a:r>
                <a:r>
                  <a:rPr lang="en-US" sz="1100" dirty="0"/>
                  <a:t> </a:t>
                </a:r>
                <a:r>
                  <a:rPr lang="en-US" sz="1100" dirty="0" smtClean="0"/>
                  <a:t>for A1 and </a:t>
                </a:r>
                <a14:m>
                  <m:oMath xmlns:m="http://schemas.openxmlformats.org/officeDocument/2006/math">
                    <m:r>
                      <a:rPr lang="en-US" sz="1100" i="1">
                        <a:latin typeface="Cambria Math" charset="0"/>
                        <a:ea typeface="Cambria Math" charset="0"/>
                        <a:cs typeface="Cambria Math" charset="0"/>
                      </a:rPr>
                      <m:t>≥ </m:t>
                    </m:r>
                  </m:oMath>
                </a14:m>
                <a:r>
                  <a:rPr lang="en-US" sz="1100" dirty="0"/>
                  <a:t>2.0 x 10</a:t>
                </a:r>
                <a:r>
                  <a:rPr lang="en-US" sz="1100" baseline="30000" dirty="0"/>
                  <a:t>-7 </a:t>
                </a:r>
                <a:r>
                  <a:rPr lang="en-US" sz="1100" dirty="0"/>
                  <a:t>W m</a:t>
                </a:r>
                <a:r>
                  <a:rPr lang="en-US" sz="1100" baseline="30000" dirty="0"/>
                  <a:t>-2</a:t>
                </a:r>
                <a:r>
                  <a:rPr lang="en-US" sz="1100" dirty="0"/>
                  <a:t> </a:t>
                </a:r>
                <a:r>
                  <a:rPr lang="en-US" sz="1100" dirty="0" smtClean="0"/>
                  <a:t>for B1</a:t>
                </a:r>
              </a:p>
              <a:p>
                <a:r>
                  <a:rPr lang="en-US" sz="1100" dirty="0" smtClean="0"/>
                  <a:t>**F</a:t>
                </a:r>
                <a:r>
                  <a:rPr lang="en-US" sz="1100" dirty="0"/>
                  <a:t>. Eparvier, T. Eden, and T. Woods, </a:t>
                </a:r>
                <a:r>
                  <a:rPr lang="en-US" sz="1100" dirty="0" smtClean="0"/>
                  <a:t> EXIS_XRS_Waiver_</a:t>
                </a:r>
                <a:r>
                  <a:rPr lang="en-US" sz="1100" dirty="0" smtClean="0">
                    <a:ea typeface="ＭＳ Ｐゴシック"/>
                    <a:cs typeface="ＭＳ Ｐゴシック"/>
                  </a:rPr>
                  <a:t>13_Nov_2018.pptx</a:t>
                </a:r>
                <a:endParaRPr lang="en-US" sz="1100" dirty="0"/>
              </a:p>
            </p:txBody>
          </p:sp>
        </mc:Choice>
        <mc:Fallback xmlns="">
          <p:sp>
            <p:nvSpPr>
              <p:cNvPr id="5" name="TextBox 4"/>
              <p:cNvSpPr txBox="1">
                <a:spLocks noRot="1" noChangeAspect="1" noMove="1" noResize="1" noEditPoints="1" noAdjustHandles="1" noChangeArrowheads="1" noChangeShapeType="1" noTextEdit="1"/>
              </p:cNvSpPr>
              <p:nvPr/>
            </p:nvSpPr>
            <p:spPr>
              <a:xfrm>
                <a:off x="176909" y="5917277"/>
                <a:ext cx="7519291" cy="430887"/>
              </a:xfrm>
              <a:prstGeom prst="rect">
                <a:avLst/>
              </a:prstGeom>
              <a:blipFill rotWithShape="0">
                <a:blip r:embed="rId3"/>
                <a:stretch>
                  <a:fillRect b="-10000"/>
                </a:stretch>
              </a:blipFill>
            </p:spPr>
            <p:txBody>
              <a:bodyPr/>
              <a:lstStyle/>
              <a:p>
                <a:r>
                  <a:rPr lang="en-US">
                    <a:noFill/>
                  </a:rPr>
                  <a:t> </a:t>
                </a:r>
              </a:p>
            </p:txBody>
          </p:sp>
        </mc:Fallback>
      </mc:AlternateContent>
      <p:sp>
        <p:nvSpPr>
          <p:cNvPr id="16" name="Content Placeholder 2"/>
          <p:cNvSpPr txBox="1">
            <a:spLocks/>
          </p:cNvSpPr>
          <p:nvPr/>
        </p:nvSpPr>
        <p:spPr bwMode="auto">
          <a:xfrm>
            <a:off x="294032" y="1922298"/>
            <a:ext cx="8517835" cy="38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000" i="1" dirty="0" smtClean="0"/>
              <a:t>Levels where XRS meets min performance w/o  correction algorithm</a:t>
            </a:r>
          </a:p>
          <a:p>
            <a:pPr marL="400050"/>
            <a:endParaRPr lang="en-US" sz="1400" dirty="0" smtClean="0"/>
          </a:p>
        </p:txBody>
      </p:sp>
    </p:spTree>
    <p:extLst>
      <p:ext uri="{BB962C8B-B14F-4D97-AF65-F5344CB8AC3E}">
        <p14:creationId xmlns:p14="http://schemas.microsoft.com/office/powerpoint/2010/main" val="1929172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39</a:t>
            </a:fld>
            <a:endParaRPr lang="en-US" altLang="en-US"/>
          </a:p>
        </p:txBody>
      </p:sp>
      <p:sp>
        <p:nvSpPr>
          <p:cNvPr id="4" name="Title 1"/>
          <p:cNvSpPr>
            <a:spLocks noGrp="1"/>
          </p:cNvSpPr>
          <p:nvPr>
            <p:ph type="title"/>
          </p:nvPr>
        </p:nvSpPr>
        <p:spPr>
          <a:xfrm>
            <a:off x="628650" y="365126"/>
            <a:ext cx="7886700" cy="799645"/>
          </a:xfrm>
        </p:spPr>
        <p:txBody>
          <a:bodyPr/>
          <a:lstStyle/>
          <a:p>
            <a:pPr algn="ctr"/>
            <a:r>
              <a:rPr lang="en-US" dirty="0" smtClean="0"/>
              <a:t>Roll Angle Error </a:t>
            </a:r>
            <a:r>
              <a:rPr lang="en-US" sz="2000" dirty="0" smtClean="0"/>
              <a:t>(Needed for L2 flare location)</a:t>
            </a:r>
            <a:r>
              <a:rPr lang="en-US" dirty="0" smtClean="0"/>
              <a:t> </a:t>
            </a:r>
            <a:endParaRPr lang="en-US" dirty="0"/>
          </a:p>
        </p:txBody>
      </p:sp>
      <p:sp>
        <p:nvSpPr>
          <p:cNvPr id="6" name="Rectangle 5"/>
          <p:cNvSpPr/>
          <p:nvPr/>
        </p:nvSpPr>
        <p:spPr>
          <a:xfrm>
            <a:off x="628650" y="1164771"/>
            <a:ext cx="8151366" cy="5616922"/>
          </a:xfrm>
          <a:prstGeom prst="rect">
            <a:avLst/>
          </a:prstGeom>
        </p:spPr>
        <p:txBody>
          <a:bodyPr wrap="square">
            <a:spAutoFit/>
          </a:bodyPr>
          <a:lstStyle/>
          <a:p>
            <a:r>
              <a:rPr lang="el-GR" b="1" dirty="0" smtClean="0">
                <a:solidFill>
                  <a:schemeClr val="accent6">
                    <a:lumMod val="40000"/>
                    <a:lumOff val="60000"/>
                  </a:schemeClr>
                </a:solidFill>
              </a:rPr>
              <a:t>σ</a:t>
            </a:r>
            <a:r>
              <a:rPr lang="en-US" b="1" baseline="-25000" dirty="0" err="1" smtClean="0">
                <a:solidFill>
                  <a:schemeClr val="accent6">
                    <a:lumMod val="40000"/>
                    <a:lumOff val="60000"/>
                  </a:schemeClr>
                </a:solidFill>
              </a:rPr>
              <a:t>roll_angle_SUVI</a:t>
            </a:r>
            <a:r>
              <a:rPr lang="en-US" baseline="-25000" dirty="0" smtClean="0">
                <a:solidFill>
                  <a:schemeClr val="accent6">
                    <a:lumMod val="40000"/>
                    <a:lumOff val="60000"/>
                  </a:schemeClr>
                </a:solidFill>
              </a:rPr>
              <a:t> </a:t>
            </a:r>
            <a:r>
              <a:rPr lang="en-US" dirty="0" smtClean="0">
                <a:solidFill>
                  <a:schemeClr val="accent6">
                    <a:lumMod val="40000"/>
                    <a:lumOff val="60000"/>
                  </a:schemeClr>
                </a:solidFill>
              </a:rPr>
              <a:t>is the upper bound on the SUVI roll </a:t>
            </a:r>
            <a:r>
              <a:rPr lang="en-US" dirty="0">
                <a:solidFill>
                  <a:schemeClr val="accent6">
                    <a:lumMod val="40000"/>
                    <a:lumOff val="60000"/>
                  </a:schemeClr>
                </a:solidFill>
              </a:rPr>
              <a:t>angle </a:t>
            </a:r>
            <a:r>
              <a:rPr lang="en-US" dirty="0" smtClean="0">
                <a:solidFill>
                  <a:schemeClr val="accent6">
                    <a:lumMod val="40000"/>
                    <a:lumOff val="60000"/>
                  </a:schemeClr>
                </a:solidFill>
              </a:rPr>
              <a:t>uncertainty.</a:t>
            </a:r>
            <a:r>
              <a:rPr lang="en-US" dirty="0" smtClean="0">
                <a:solidFill>
                  <a:schemeClr val="accent6">
                    <a:lumMod val="40000"/>
                    <a:lumOff val="60000"/>
                  </a:schemeClr>
                </a:solidFill>
                <a:sym typeface="Symbol" panose="05050102010706020507" pitchFamily="18" charset="2"/>
              </a:rPr>
              <a:t> </a:t>
            </a:r>
            <a:r>
              <a:rPr lang="en-US" dirty="0">
                <a:solidFill>
                  <a:schemeClr val="accent6">
                    <a:lumMod val="40000"/>
                    <a:lumOff val="60000"/>
                  </a:schemeClr>
                </a:solidFill>
                <a:sym typeface="Symbol" panose="05050102010706020507" pitchFamily="18" charset="2"/>
              </a:rPr>
              <a:t>It is </a:t>
            </a:r>
            <a:r>
              <a:rPr lang="en-US" dirty="0" smtClean="0">
                <a:solidFill>
                  <a:schemeClr val="accent6">
                    <a:lumMod val="40000"/>
                    <a:lumOff val="60000"/>
                  </a:schemeClr>
                </a:solidFill>
                <a:sym typeface="Symbol" panose="05050102010706020507" pitchFamily="18" charset="2"/>
              </a:rPr>
              <a:t>the upper </a:t>
            </a:r>
            <a:r>
              <a:rPr lang="en-US" dirty="0">
                <a:solidFill>
                  <a:schemeClr val="accent6">
                    <a:lumMod val="40000"/>
                    <a:lumOff val="60000"/>
                  </a:schemeClr>
                </a:solidFill>
                <a:sym typeface="Symbol" panose="05050102010706020507" pitchFamily="18" charset="2"/>
              </a:rPr>
              <a:t>the bound is the roll angle offset that gives the minimal measurable SUVI offset from AIA (0.15 pixel) at the limb. </a:t>
            </a:r>
            <a:r>
              <a:rPr lang="en-US" dirty="0">
                <a:solidFill>
                  <a:schemeClr val="accent6">
                    <a:lumMod val="40000"/>
                    <a:lumOff val="60000"/>
                  </a:schemeClr>
                </a:solidFill>
              </a:rPr>
              <a:t>(Dan Seaton</a:t>
            </a:r>
            <a:r>
              <a:rPr lang="en-US" dirty="0" smtClean="0">
                <a:solidFill>
                  <a:schemeClr val="accent6">
                    <a:lumMod val="40000"/>
                    <a:lumOff val="60000"/>
                  </a:schemeClr>
                </a:solidFill>
              </a:rPr>
              <a:t>)  </a:t>
            </a:r>
          </a:p>
          <a:p>
            <a:endParaRPr lang="en-US" b="1" dirty="0">
              <a:solidFill>
                <a:schemeClr val="accent6">
                  <a:lumMod val="40000"/>
                  <a:lumOff val="60000"/>
                </a:schemeClr>
              </a:solidFill>
            </a:endParaRPr>
          </a:p>
          <a:p>
            <a:r>
              <a:rPr lang="el-GR" b="1" dirty="0" smtClean="0">
                <a:solidFill>
                  <a:schemeClr val="accent6">
                    <a:lumMod val="40000"/>
                    <a:lumOff val="60000"/>
                  </a:schemeClr>
                </a:solidFill>
              </a:rPr>
              <a:t> </a:t>
            </a:r>
            <a:r>
              <a:rPr lang="el-GR" b="1" dirty="0">
                <a:solidFill>
                  <a:schemeClr val="accent6">
                    <a:lumMod val="40000"/>
                    <a:lumOff val="60000"/>
                  </a:schemeClr>
                </a:solidFill>
              </a:rPr>
              <a:t>σ</a:t>
            </a:r>
            <a:r>
              <a:rPr lang="en-US" b="1" baseline="-25000" dirty="0" err="1">
                <a:solidFill>
                  <a:schemeClr val="accent6">
                    <a:lumMod val="40000"/>
                    <a:lumOff val="60000"/>
                  </a:schemeClr>
                </a:solidFill>
              </a:rPr>
              <a:t>roll_angle_SUVI</a:t>
            </a:r>
            <a:r>
              <a:rPr lang="en-US" b="1" baseline="-25000" dirty="0">
                <a:solidFill>
                  <a:schemeClr val="accent6">
                    <a:lumMod val="40000"/>
                    <a:lumOff val="60000"/>
                  </a:schemeClr>
                </a:solidFill>
              </a:rPr>
              <a:t> </a:t>
            </a:r>
            <a:r>
              <a:rPr lang="en-US" b="1" dirty="0" smtClean="0">
                <a:solidFill>
                  <a:schemeClr val="accent6">
                    <a:lumMod val="40000"/>
                    <a:lumOff val="60000"/>
                  </a:schemeClr>
                </a:solidFill>
              </a:rPr>
              <a:t>= 0.02</a:t>
            </a:r>
            <a:r>
              <a:rPr lang="en-US" b="1" dirty="0">
                <a:solidFill>
                  <a:schemeClr val="accent6">
                    <a:lumMod val="40000"/>
                    <a:lumOff val="60000"/>
                  </a:schemeClr>
                </a:solidFill>
                <a:sym typeface="Symbol" panose="05050102010706020507" pitchFamily="18" charset="2"/>
              </a:rPr>
              <a:t> </a:t>
            </a:r>
            <a:r>
              <a:rPr lang="en-US" b="1" dirty="0" smtClean="0">
                <a:solidFill>
                  <a:schemeClr val="accent6">
                    <a:lumMod val="40000"/>
                    <a:lumOff val="60000"/>
                  </a:schemeClr>
                </a:solidFill>
                <a:sym typeface="Symbol" panose="05050102010706020507" pitchFamily="18" charset="2"/>
              </a:rPr>
              <a:t>(</a:t>
            </a:r>
            <a:r>
              <a:rPr lang="en-US" b="1" dirty="0">
                <a:solidFill>
                  <a:schemeClr val="accent6">
                    <a:lumMod val="40000"/>
                    <a:lumOff val="60000"/>
                  </a:schemeClr>
                </a:solidFill>
              </a:rPr>
              <a:t>0.02</a:t>
            </a:r>
            <a:r>
              <a:rPr lang="en-US" b="1" dirty="0">
                <a:solidFill>
                  <a:schemeClr val="accent6">
                    <a:lumMod val="40000"/>
                    <a:lumOff val="60000"/>
                  </a:schemeClr>
                </a:solidFill>
                <a:sym typeface="Symbol" panose="05050102010706020507" pitchFamily="18" charset="2"/>
              </a:rPr>
              <a:t> </a:t>
            </a:r>
            <a:r>
              <a:rPr lang="en-US" b="1" dirty="0" smtClean="0">
                <a:solidFill>
                  <a:schemeClr val="accent6">
                    <a:lumMod val="40000"/>
                    <a:lumOff val="60000"/>
                  </a:schemeClr>
                </a:solidFill>
                <a:sym typeface="Symbol" panose="05050102010706020507" pitchFamily="18" charset="2"/>
              </a:rPr>
              <a:t>= </a:t>
            </a:r>
            <a:r>
              <a:rPr lang="en-US" b="1" dirty="0">
                <a:solidFill>
                  <a:schemeClr val="accent6">
                    <a:lumMod val="40000"/>
                    <a:lumOff val="60000"/>
                  </a:schemeClr>
                </a:solidFill>
                <a:sym typeface="Symbol" panose="05050102010706020507" pitchFamily="18" charset="2"/>
              </a:rPr>
              <a:t>72 </a:t>
            </a:r>
            <a:r>
              <a:rPr lang="en-US" b="1" dirty="0" err="1">
                <a:solidFill>
                  <a:schemeClr val="accent6">
                    <a:lumMod val="40000"/>
                    <a:lumOff val="60000"/>
                  </a:schemeClr>
                </a:solidFill>
                <a:sym typeface="Symbol" panose="05050102010706020507" pitchFamily="18" charset="2"/>
              </a:rPr>
              <a:t>arcsecs</a:t>
            </a:r>
            <a:r>
              <a:rPr lang="en-US" b="1" dirty="0">
                <a:solidFill>
                  <a:schemeClr val="accent6">
                    <a:lumMod val="40000"/>
                    <a:lumOff val="60000"/>
                  </a:schemeClr>
                </a:solidFill>
                <a:sym typeface="Symbol" panose="05050102010706020507" pitchFamily="18" charset="2"/>
              </a:rPr>
              <a:t>)</a:t>
            </a:r>
          </a:p>
          <a:p>
            <a:endParaRPr lang="en-US" dirty="0" smtClean="0"/>
          </a:p>
          <a:p>
            <a:r>
              <a:rPr lang="el-GR" b="1" dirty="0" smtClean="0">
                <a:solidFill>
                  <a:srgbClr val="FFFF00"/>
                </a:solidFill>
              </a:rPr>
              <a:t>σ</a:t>
            </a:r>
            <a:r>
              <a:rPr lang="en-US" b="1" baseline="-25000" dirty="0" err="1" smtClean="0">
                <a:solidFill>
                  <a:srgbClr val="FFFF00"/>
                </a:solidFill>
              </a:rPr>
              <a:t>roll_angle</a:t>
            </a:r>
            <a:r>
              <a:rPr lang="en-US" b="1" dirty="0" smtClean="0">
                <a:solidFill>
                  <a:srgbClr val="FFFF00"/>
                </a:solidFill>
              </a:rPr>
              <a:t> </a:t>
            </a:r>
            <a:r>
              <a:rPr lang="en-US" dirty="0" smtClean="0">
                <a:solidFill>
                  <a:srgbClr val="FFFF00"/>
                </a:solidFill>
              </a:rPr>
              <a:t>is the EXIS mapping/pointing </a:t>
            </a:r>
          </a:p>
          <a:p>
            <a:r>
              <a:rPr lang="en-US" dirty="0" smtClean="0">
                <a:solidFill>
                  <a:srgbClr val="FFFF00"/>
                </a:solidFill>
              </a:rPr>
              <a:t>uncertainty due to the roll angle. It has an upper </a:t>
            </a:r>
          </a:p>
          <a:p>
            <a:r>
              <a:rPr lang="en-US" dirty="0" smtClean="0">
                <a:solidFill>
                  <a:srgbClr val="FFFF00"/>
                </a:solidFill>
              </a:rPr>
              <a:t>bound based on the impact at the limb.</a:t>
            </a:r>
          </a:p>
          <a:p>
            <a:endParaRPr lang="en-US" dirty="0" smtClean="0">
              <a:solidFill>
                <a:srgbClr val="FFFF00"/>
              </a:solidFill>
            </a:endParaRPr>
          </a:p>
          <a:p>
            <a:pPr>
              <a:spcAft>
                <a:spcPts val="600"/>
              </a:spcAft>
            </a:pPr>
            <a:r>
              <a:rPr lang="el-GR" dirty="0">
                <a:solidFill>
                  <a:srgbClr val="FFFF00"/>
                </a:solidFill>
              </a:rPr>
              <a:t>σ</a:t>
            </a:r>
            <a:r>
              <a:rPr lang="en-US" baseline="-25000" dirty="0" err="1">
                <a:solidFill>
                  <a:srgbClr val="FFFF00"/>
                </a:solidFill>
              </a:rPr>
              <a:t>roll_angle</a:t>
            </a:r>
            <a:r>
              <a:rPr lang="en-US" dirty="0">
                <a:solidFill>
                  <a:srgbClr val="FFFF00"/>
                </a:solidFill>
              </a:rPr>
              <a:t> </a:t>
            </a:r>
            <a:r>
              <a:rPr lang="en-US" dirty="0" smtClean="0">
                <a:solidFill>
                  <a:srgbClr val="FFFF00"/>
                </a:solidFill>
              </a:rPr>
              <a:t>= </a:t>
            </a:r>
            <a:r>
              <a:rPr lang="en-US" dirty="0" err="1">
                <a:solidFill>
                  <a:srgbClr val="FFFF00"/>
                </a:solidFill>
              </a:rPr>
              <a:t>R</a:t>
            </a:r>
            <a:r>
              <a:rPr lang="en-US" baseline="-25000" dirty="0" err="1">
                <a:solidFill>
                  <a:srgbClr val="FFFF00"/>
                </a:solidFill>
              </a:rPr>
              <a:t>Sun</a:t>
            </a:r>
            <a:r>
              <a:rPr lang="en-US" dirty="0">
                <a:solidFill>
                  <a:srgbClr val="FFFF00"/>
                </a:solidFill>
              </a:rPr>
              <a:t> </a:t>
            </a:r>
            <a:r>
              <a:rPr lang="en-US" dirty="0" smtClean="0">
                <a:solidFill>
                  <a:srgbClr val="FFFF00"/>
                </a:solidFill>
              </a:rPr>
              <a:t>x tan(0.01</a:t>
            </a:r>
            <a:r>
              <a:rPr lang="en-US" b="1" dirty="0" smtClean="0">
                <a:solidFill>
                  <a:srgbClr val="FFFF00"/>
                </a:solidFill>
                <a:sym typeface="Symbol" panose="05050102010706020507" pitchFamily="18" charset="2"/>
              </a:rPr>
              <a:t></a:t>
            </a:r>
            <a:r>
              <a:rPr lang="en-US" dirty="0" smtClean="0">
                <a:solidFill>
                  <a:srgbClr val="FFFF00"/>
                </a:solidFill>
              </a:rPr>
              <a:t>)</a:t>
            </a:r>
            <a:endParaRPr lang="en-US" dirty="0">
              <a:solidFill>
                <a:srgbClr val="FFFF00"/>
              </a:solidFill>
            </a:endParaRPr>
          </a:p>
          <a:p>
            <a:pPr>
              <a:spcAft>
                <a:spcPts val="600"/>
              </a:spcAft>
            </a:pPr>
            <a:r>
              <a:rPr lang="en-US" dirty="0" smtClean="0">
                <a:solidFill>
                  <a:srgbClr val="FFFF00"/>
                </a:solidFill>
              </a:rPr>
              <a:t>               = 0.0026 </a:t>
            </a:r>
            <a:r>
              <a:rPr lang="en-US" dirty="0" err="1" smtClean="0">
                <a:solidFill>
                  <a:srgbClr val="FFFF00"/>
                </a:solidFill>
              </a:rPr>
              <a:t>arcmin</a:t>
            </a:r>
            <a:endParaRPr lang="en-US" dirty="0" smtClean="0">
              <a:solidFill>
                <a:srgbClr val="FFFF00"/>
              </a:solidFill>
            </a:endParaRPr>
          </a:p>
          <a:p>
            <a:pPr>
              <a:spcAft>
                <a:spcPts val="600"/>
              </a:spcAft>
            </a:pPr>
            <a:r>
              <a:rPr lang="en-US" dirty="0">
                <a:solidFill>
                  <a:srgbClr val="FFFF00"/>
                </a:solidFill>
              </a:rPr>
              <a:t> </a:t>
            </a:r>
            <a:r>
              <a:rPr lang="en-US" dirty="0" smtClean="0">
                <a:solidFill>
                  <a:srgbClr val="FFFF00"/>
                </a:solidFill>
              </a:rPr>
              <a:t>              = 0.16 </a:t>
            </a:r>
            <a:r>
              <a:rPr lang="en-US" dirty="0" err="1" smtClean="0">
                <a:solidFill>
                  <a:srgbClr val="FFFF00"/>
                </a:solidFill>
              </a:rPr>
              <a:t>arcsec</a:t>
            </a:r>
            <a:endParaRPr lang="en-US" dirty="0" smtClean="0">
              <a:solidFill>
                <a:srgbClr val="FFFF00"/>
              </a:solidFill>
            </a:endParaRPr>
          </a:p>
          <a:p>
            <a:pPr>
              <a:spcAft>
                <a:spcPts val="600"/>
              </a:spcAft>
            </a:pPr>
            <a:endParaRPr lang="en-US" dirty="0" smtClean="0">
              <a:solidFill>
                <a:schemeClr val="accent3">
                  <a:lumMod val="40000"/>
                  <a:lumOff val="60000"/>
                </a:schemeClr>
              </a:solidFill>
            </a:endParaRPr>
          </a:p>
          <a:p>
            <a:pPr>
              <a:spcAft>
                <a:spcPts val="600"/>
              </a:spcAft>
            </a:pPr>
            <a:r>
              <a:rPr lang="el-GR" dirty="0" smtClean="0">
                <a:solidFill>
                  <a:schemeClr val="accent3">
                    <a:lumMod val="40000"/>
                    <a:lumOff val="60000"/>
                  </a:schemeClr>
                </a:solidFill>
              </a:rPr>
              <a:t>σ</a:t>
            </a:r>
            <a:r>
              <a:rPr lang="en-US" baseline="-25000" dirty="0">
                <a:solidFill>
                  <a:schemeClr val="accent3">
                    <a:lumMod val="40000"/>
                    <a:lumOff val="60000"/>
                  </a:schemeClr>
                </a:solidFill>
              </a:rPr>
              <a:t>SPS</a:t>
            </a:r>
            <a:r>
              <a:rPr lang="en-US" dirty="0">
                <a:solidFill>
                  <a:schemeClr val="accent3">
                    <a:lumMod val="40000"/>
                    <a:lumOff val="60000"/>
                  </a:schemeClr>
                </a:solidFill>
              </a:rPr>
              <a:t> = SPS pointing uncertainty = 43 </a:t>
            </a:r>
            <a:r>
              <a:rPr lang="en-US" dirty="0" err="1">
                <a:solidFill>
                  <a:schemeClr val="accent3">
                    <a:lumMod val="40000"/>
                    <a:lumOff val="60000"/>
                  </a:schemeClr>
                </a:solidFill>
              </a:rPr>
              <a:t>arcsecs</a:t>
            </a:r>
            <a:r>
              <a:rPr lang="en-US" dirty="0">
                <a:solidFill>
                  <a:schemeClr val="accent3">
                    <a:lumMod val="40000"/>
                    <a:lumOff val="60000"/>
                  </a:schemeClr>
                </a:solidFill>
              </a:rPr>
              <a:t> </a:t>
            </a:r>
            <a:endParaRPr lang="en-US" dirty="0" smtClean="0">
              <a:solidFill>
                <a:schemeClr val="accent3">
                  <a:lumMod val="40000"/>
                  <a:lumOff val="60000"/>
                </a:schemeClr>
              </a:solidFill>
            </a:endParaRPr>
          </a:p>
          <a:p>
            <a:pPr>
              <a:spcAft>
                <a:spcPts val="600"/>
              </a:spcAft>
            </a:pPr>
            <a:r>
              <a:rPr lang="en-US" dirty="0">
                <a:solidFill>
                  <a:schemeClr val="accent3">
                    <a:lumMod val="40000"/>
                    <a:lumOff val="60000"/>
                  </a:schemeClr>
                </a:solidFill>
              </a:rPr>
              <a:t> </a:t>
            </a:r>
            <a:r>
              <a:rPr lang="en-US" dirty="0" smtClean="0">
                <a:solidFill>
                  <a:schemeClr val="accent3">
                    <a:lumMod val="40000"/>
                    <a:lumOff val="60000"/>
                  </a:schemeClr>
                </a:solidFill>
              </a:rPr>
              <a:t>  from SPS</a:t>
            </a:r>
            <a:r>
              <a:rPr lang="en-US" dirty="0">
                <a:solidFill>
                  <a:schemeClr val="accent3">
                    <a:lumMod val="40000"/>
                    <a:lumOff val="60000"/>
                  </a:schemeClr>
                </a:solidFill>
              </a:rPr>
              <a:t> Performance and Characterization SN01 (LASP doc 133198), </a:t>
            </a:r>
            <a:r>
              <a:rPr lang="en-US" dirty="0" smtClean="0">
                <a:solidFill>
                  <a:schemeClr val="accent3">
                    <a:lumMod val="40000"/>
                    <a:lumOff val="60000"/>
                  </a:schemeClr>
                </a:solidFill>
              </a:rPr>
              <a:t>EXIS782</a:t>
            </a:r>
          </a:p>
          <a:p>
            <a:pPr>
              <a:spcAft>
                <a:spcPts val="600"/>
              </a:spcAft>
            </a:pPr>
            <a:endParaRPr lang="en-US" dirty="0">
              <a:solidFill>
                <a:schemeClr val="accent3">
                  <a:lumMod val="40000"/>
                  <a:lumOff val="60000"/>
                </a:schemeClr>
              </a:solidFill>
            </a:endParaRPr>
          </a:p>
          <a:p>
            <a:r>
              <a:rPr lang="en-US" b="1" dirty="0" smtClean="0">
                <a:solidFill>
                  <a:schemeClr val="accent2">
                    <a:lumMod val="20000"/>
                    <a:lumOff val="80000"/>
                  </a:schemeClr>
                </a:solidFill>
              </a:rPr>
              <a:t>→  Upper </a:t>
            </a:r>
            <a:r>
              <a:rPr lang="en-US" b="1" dirty="0">
                <a:solidFill>
                  <a:schemeClr val="accent2">
                    <a:lumMod val="20000"/>
                    <a:lumOff val="80000"/>
                  </a:schemeClr>
                </a:solidFill>
              </a:rPr>
              <a:t>bound on </a:t>
            </a:r>
            <a:r>
              <a:rPr lang="en-US" b="1" dirty="0" smtClean="0">
                <a:solidFill>
                  <a:schemeClr val="accent2">
                    <a:lumMod val="20000"/>
                    <a:lumOff val="80000"/>
                  </a:schemeClr>
                </a:solidFill>
              </a:rPr>
              <a:t>roll angle uncertainty </a:t>
            </a:r>
            <a:r>
              <a:rPr lang="en-US" b="1" dirty="0">
                <a:solidFill>
                  <a:schemeClr val="accent2">
                    <a:lumMod val="20000"/>
                    <a:lumOff val="80000"/>
                  </a:schemeClr>
                </a:solidFill>
              </a:rPr>
              <a:t>is: </a:t>
            </a:r>
            <a:r>
              <a:rPr lang="en-US" b="1" dirty="0" err="1" smtClean="0">
                <a:solidFill>
                  <a:schemeClr val="accent2">
                    <a:lumMod val="20000"/>
                    <a:lumOff val="80000"/>
                  </a:schemeClr>
                </a:solidFill>
              </a:rPr>
              <a:t>sqrt</a:t>
            </a:r>
            <a:r>
              <a:rPr lang="en-US" b="1" dirty="0" smtClean="0">
                <a:solidFill>
                  <a:schemeClr val="accent2">
                    <a:lumMod val="20000"/>
                    <a:lumOff val="80000"/>
                  </a:schemeClr>
                </a:solidFill>
              </a:rPr>
              <a:t>(</a:t>
            </a:r>
            <a:r>
              <a:rPr lang="el-GR" b="1" dirty="0">
                <a:solidFill>
                  <a:schemeClr val="accent2">
                    <a:lumMod val="20000"/>
                    <a:lumOff val="80000"/>
                  </a:schemeClr>
                </a:solidFill>
              </a:rPr>
              <a:t>σ</a:t>
            </a:r>
            <a:r>
              <a:rPr lang="en-US" b="1" baseline="-25000" dirty="0">
                <a:solidFill>
                  <a:schemeClr val="accent2">
                    <a:lumMod val="20000"/>
                    <a:lumOff val="80000"/>
                  </a:schemeClr>
                </a:solidFill>
              </a:rPr>
              <a:t>SPS</a:t>
            </a:r>
            <a:r>
              <a:rPr lang="en-US" b="1" baseline="30000" dirty="0">
                <a:solidFill>
                  <a:schemeClr val="accent2">
                    <a:lumMod val="20000"/>
                    <a:lumOff val="80000"/>
                  </a:schemeClr>
                </a:solidFill>
              </a:rPr>
              <a:t>2</a:t>
            </a:r>
            <a:r>
              <a:rPr lang="en-US" b="1" dirty="0">
                <a:solidFill>
                  <a:schemeClr val="accent2">
                    <a:lumMod val="20000"/>
                    <a:lumOff val="80000"/>
                  </a:schemeClr>
                </a:solidFill>
              </a:rPr>
              <a:t> + </a:t>
            </a:r>
            <a:r>
              <a:rPr lang="el-GR" b="1" dirty="0">
                <a:solidFill>
                  <a:schemeClr val="accent2">
                    <a:lumMod val="20000"/>
                    <a:lumOff val="80000"/>
                  </a:schemeClr>
                </a:solidFill>
              </a:rPr>
              <a:t>σ</a:t>
            </a:r>
            <a:r>
              <a:rPr lang="en-US" b="1" baseline="-25000" dirty="0">
                <a:solidFill>
                  <a:schemeClr val="accent2">
                    <a:lumMod val="20000"/>
                    <a:lumOff val="80000"/>
                  </a:schemeClr>
                </a:solidFill>
              </a:rPr>
              <a:t>roll_angle</a:t>
            </a:r>
            <a:r>
              <a:rPr lang="en-US" b="1" baseline="30000" dirty="0">
                <a:solidFill>
                  <a:schemeClr val="accent2">
                    <a:lumMod val="20000"/>
                    <a:lumOff val="80000"/>
                  </a:schemeClr>
                </a:solidFill>
              </a:rPr>
              <a:t>2</a:t>
            </a:r>
            <a:r>
              <a:rPr lang="en-US" b="1" dirty="0">
                <a:solidFill>
                  <a:schemeClr val="accent2">
                    <a:lumMod val="20000"/>
                    <a:lumOff val="80000"/>
                  </a:schemeClr>
                </a:solidFill>
              </a:rPr>
              <a:t>) = 43 </a:t>
            </a:r>
            <a:r>
              <a:rPr lang="en-US" b="1" dirty="0" err="1" smtClean="0">
                <a:solidFill>
                  <a:schemeClr val="accent2">
                    <a:lumMod val="20000"/>
                    <a:lumOff val="80000"/>
                  </a:schemeClr>
                </a:solidFill>
              </a:rPr>
              <a:t>arcsecs</a:t>
            </a:r>
            <a:endParaRPr lang="en-US" b="1" dirty="0">
              <a:solidFill>
                <a:schemeClr val="accent2">
                  <a:lumMod val="20000"/>
                  <a:lumOff val="80000"/>
                </a:schemeClr>
              </a:solidFill>
            </a:endParaRPr>
          </a:p>
        </p:txBody>
      </p:sp>
      <p:grpSp>
        <p:nvGrpSpPr>
          <p:cNvPr id="32" name="Group 31"/>
          <p:cNvGrpSpPr/>
          <p:nvPr/>
        </p:nvGrpSpPr>
        <p:grpSpPr>
          <a:xfrm>
            <a:off x="4817936" y="2300856"/>
            <a:ext cx="4145089" cy="4107360"/>
            <a:chOff x="3924659" y="3199947"/>
            <a:chExt cx="4145089" cy="4107360"/>
          </a:xfrm>
        </p:grpSpPr>
        <p:grpSp>
          <p:nvGrpSpPr>
            <p:cNvPr id="7" name="Group 6"/>
            <p:cNvGrpSpPr/>
            <p:nvPr/>
          </p:nvGrpSpPr>
          <p:grpSpPr>
            <a:xfrm>
              <a:off x="4623437" y="3836655"/>
              <a:ext cx="3446311" cy="1969437"/>
              <a:chOff x="5368126" y="3560887"/>
              <a:chExt cx="3446311" cy="1969437"/>
            </a:xfrm>
          </p:grpSpPr>
          <p:sp>
            <p:nvSpPr>
              <p:cNvPr id="8" name="Isosceles Triangle 7"/>
              <p:cNvSpPr/>
              <p:nvPr/>
            </p:nvSpPr>
            <p:spPr>
              <a:xfrm rot="14226218">
                <a:off x="6492738" y="3502060"/>
                <a:ext cx="590911" cy="2361112"/>
              </a:xfrm>
              <a:prstGeom prst="triangle">
                <a:avLst>
                  <a:gd name="adj" fmla="val 54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0"/>
              </p:cNvCxnSpPr>
              <p:nvPr/>
            </p:nvCxnSpPr>
            <p:spPr>
              <a:xfrm flipV="1">
                <a:off x="5782563" y="4041431"/>
                <a:ext cx="2000862" cy="126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661218" y="3716005"/>
                <a:ext cx="1689021" cy="723275"/>
              </a:xfrm>
              <a:prstGeom prst="rect">
                <a:avLst/>
              </a:prstGeom>
            </p:spPr>
            <p:txBody>
              <a:bodyPr wrap="square">
                <a:spAutoFit/>
              </a:bodyPr>
              <a:lstStyle/>
              <a:p>
                <a:pPr>
                  <a:spcAft>
                    <a:spcPts val="600"/>
                  </a:spcAft>
                </a:pPr>
                <a:r>
                  <a:rPr lang="en-US" dirty="0" err="1" smtClean="0"/>
                  <a:t>R</a:t>
                </a:r>
                <a:r>
                  <a:rPr lang="en-US" baseline="-25000" dirty="0" err="1" smtClean="0"/>
                  <a:t>Sun</a:t>
                </a:r>
                <a:r>
                  <a:rPr lang="en-US" dirty="0" smtClean="0"/>
                  <a:t> = 15 </a:t>
                </a:r>
                <a:r>
                  <a:rPr lang="en-US" dirty="0" err="1" smtClean="0"/>
                  <a:t>arcmin</a:t>
                </a:r>
                <a:endParaRPr lang="en-US" dirty="0" smtClean="0"/>
              </a:p>
              <a:p>
                <a:pPr>
                  <a:spcAft>
                    <a:spcPts val="600"/>
                  </a:spcAft>
                </a:pPr>
                <a:r>
                  <a:rPr lang="en-US" dirty="0" smtClean="0"/>
                  <a:t>        = 0.25</a:t>
                </a:r>
                <a:r>
                  <a:rPr lang="en-US" b="1" dirty="0" smtClean="0">
                    <a:sym typeface="Symbol" panose="05050102010706020507" pitchFamily="18" charset="2"/>
                  </a:rPr>
                  <a:t></a:t>
                </a:r>
                <a:endParaRPr lang="en-US" dirty="0"/>
              </a:p>
            </p:txBody>
          </p:sp>
          <p:sp>
            <p:nvSpPr>
              <p:cNvPr id="11" name="Rectangle 10"/>
              <p:cNvSpPr/>
              <p:nvPr/>
            </p:nvSpPr>
            <p:spPr>
              <a:xfrm>
                <a:off x="5368126" y="5160992"/>
                <a:ext cx="2088777" cy="369332"/>
              </a:xfrm>
              <a:prstGeom prst="rect">
                <a:avLst/>
              </a:prstGeom>
            </p:spPr>
            <p:txBody>
              <a:bodyPr wrap="none">
                <a:spAutoFit/>
              </a:bodyPr>
              <a:lstStyle/>
              <a:p>
                <a:r>
                  <a:rPr lang="el-GR" b="1" dirty="0">
                    <a:solidFill>
                      <a:schemeClr val="accent6">
                        <a:lumMod val="40000"/>
                        <a:lumOff val="60000"/>
                      </a:schemeClr>
                    </a:solidFill>
                  </a:rPr>
                  <a:t>σ</a:t>
                </a:r>
                <a:r>
                  <a:rPr lang="en-US" b="1" baseline="-25000" dirty="0" err="1" smtClean="0">
                    <a:solidFill>
                      <a:schemeClr val="accent6">
                        <a:lumMod val="40000"/>
                        <a:lumOff val="60000"/>
                      </a:schemeClr>
                    </a:solidFill>
                  </a:rPr>
                  <a:t>roll_angle_SUVI</a:t>
                </a:r>
                <a:r>
                  <a:rPr lang="en-US" dirty="0" smtClean="0">
                    <a:solidFill>
                      <a:schemeClr val="accent6">
                        <a:lumMod val="40000"/>
                        <a:lumOff val="60000"/>
                      </a:schemeClr>
                    </a:solidFill>
                  </a:rPr>
                  <a:t> = 0.02</a:t>
                </a:r>
                <a:r>
                  <a:rPr lang="en-US" b="1" dirty="0">
                    <a:solidFill>
                      <a:schemeClr val="accent6">
                        <a:lumMod val="40000"/>
                        <a:lumOff val="60000"/>
                      </a:schemeClr>
                    </a:solidFill>
                    <a:sym typeface="Symbol" panose="05050102010706020507" pitchFamily="18" charset="2"/>
                  </a:rPr>
                  <a:t></a:t>
                </a:r>
                <a:endParaRPr lang="en-US" dirty="0">
                  <a:solidFill>
                    <a:schemeClr val="accent6">
                      <a:lumMod val="40000"/>
                      <a:lumOff val="60000"/>
                    </a:schemeClr>
                  </a:solidFill>
                </a:endParaRPr>
              </a:p>
            </p:txBody>
          </p:sp>
          <p:sp>
            <p:nvSpPr>
              <p:cNvPr id="12" name="Rectangle 11"/>
              <p:cNvSpPr/>
              <p:nvPr/>
            </p:nvSpPr>
            <p:spPr>
              <a:xfrm>
                <a:off x="7771459" y="3560887"/>
                <a:ext cx="1042978" cy="369332"/>
              </a:xfrm>
              <a:prstGeom prst="rect">
                <a:avLst/>
              </a:prstGeom>
            </p:spPr>
            <p:txBody>
              <a:bodyPr wrap="none">
                <a:spAutoFit/>
              </a:bodyPr>
              <a:lstStyle/>
              <a:p>
                <a:r>
                  <a:rPr lang="en-US" dirty="0" smtClean="0">
                    <a:solidFill>
                      <a:srgbClr val="FFFF00"/>
                    </a:solidFill>
                  </a:rPr>
                  <a:t>2</a:t>
                </a:r>
                <a:r>
                  <a:rPr lang="el-GR" dirty="0" smtClean="0">
                    <a:solidFill>
                      <a:srgbClr val="FFFF00"/>
                    </a:solidFill>
                  </a:rPr>
                  <a:t>σ</a:t>
                </a:r>
                <a:r>
                  <a:rPr lang="en-US" baseline="-25000" dirty="0" err="1" smtClean="0">
                    <a:solidFill>
                      <a:srgbClr val="FFFF00"/>
                    </a:solidFill>
                  </a:rPr>
                  <a:t>roll_angle</a:t>
                </a:r>
                <a:endParaRPr lang="en-US" dirty="0">
                  <a:solidFill>
                    <a:srgbClr val="FFFF00"/>
                  </a:solidFill>
                </a:endParaRPr>
              </a:p>
            </p:txBody>
          </p:sp>
          <p:cxnSp>
            <p:nvCxnSpPr>
              <p:cNvPr id="13" name="Straight Arrow Connector 12"/>
              <p:cNvCxnSpPr/>
              <p:nvPr/>
            </p:nvCxnSpPr>
            <p:spPr>
              <a:xfrm>
                <a:off x="7715402" y="3698022"/>
                <a:ext cx="370616" cy="543126"/>
              </a:xfrm>
              <a:prstGeom prst="straightConnector1">
                <a:avLst/>
              </a:prstGeom>
              <a:ln>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9" name="Arc 28"/>
            <p:cNvSpPr/>
            <p:nvPr/>
          </p:nvSpPr>
          <p:spPr>
            <a:xfrm rot="20804175">
              <a:off x="5818274" y="3838550"/>
              <a:ext cx="1702951" cy="3468757"/>
            </a:xfrm>
            <a:prstGeom prst="arc">
              <a:avLst>
                <a:gd name="adj1" fmla="val 18656011"/>
                <a:gd name="adj2" fmla="val 324321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rot="18399011">
              <a:off x="4807562" y="2317044"/>
              <a:ext cx="1702951" cy="3468757"/>
            </a:xfrm>
            <a:prstGeom prst="arc">
              <a:avLst>
                <a:gd name="adj1" fmla="val 21281446"/>
                <a:gd name="adj2" fmla="val 324321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p:nvPr/>
          </p:nvSpPr>
          <p:spPr>
            <a:xfrm>
              <a:off x="6825497" y="5987691"/>
              <a:ext cx="1244251" cy="369332"/>
            </a:xfrm>
            <a:prstGeom prst="rect">
              <a:avLst/>
            </a:prstGeom>
          </p:spPr>
          <p:txBody>
            <a:bodyPr wrap="none">
              <a:spAutoFit/>
            </a:bodyPr>
            <a:lstStyle/>
            <a:p>
              <a:r>
                <a:rPr lang="en-US" dirty="0" smtClean="0"/>
                <a:t>limb of Sun</a:t>
              </a:r>
              <a:endParaRPr lang="en-US" dirty="0"/>
            </a:p>
          </p:txBody>
        </p:sp>
      </p:grpSp>
    </p:spTree>
    <p:extLst>
      <p:ext uri="{BB962C8B-B14F-4D97-AF65-F5344CB8AC3E}">
        <p14:creationId xmlns:p14="http://schemas.microsoft.com/office/powerpoint/2010/main" val="1693280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4</a:t>
            </a:fld>
            <a:endParaRPr lang="en-US" altLang="en-US"/>
          </a:p>
        </p:txBody>
      </p:sp>
      <p:sp>
        <p:nvSpPr>
          <p:cNvPr id="12" name="Title 1"/>
          <p:cNvSpPr txBox="1">
            <a:spLocks/>
          </p:cNvSpPr>
          <p:nvPr/>
        </p:nvSpPr>
        <p:spPr bwMode="auto">
          <a:xfrm>
            <a:off x="722313" y="4406900"/>
            <a:ext cx="7772400"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lang="en-US" dirty="0" smtClean="0">
                <a:solidFill>
                  <a:sysClr val="window" lastClr="FFFFFF"/>
                </a:solidFill>
                <a:latin typeface="Calibri"/>
              </a:rPr>
              <a:t>EXIS </a:t>
            </a:r>
            <a:r>
              <a:rPr kumimoji="0" lang="en-US" sz="4000" b="1"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 </a:t>
            </a:r>
          </a:p>
        </p:txBody>
      </p:sp>
    </p:spTree>
    <p:extLst>
      <p:ext uri="{BB962C8B-B14F-4D97-AF65-F5344CB8AC3E}">
        <p14:creationId xmlns:p14="http://schemas.microsoft.com/office/powerpoint/2010/main" val="2239201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40</a:t>
            </a:fld>
            <a:endParaRPr lang="en-US" altLang="en-US"/>
          </a:p>
        </p:txBody>
      </p:sp>
      <p:sp>
        <p:nvSpPr>
          <p:cNvPr id="5" name="Title 1"/>
          <p:cNvSpPr txBox="1">
            <a:spLocks/>
          </p:cNvSpPr>
          <p:nvPr/>
        </p:nvSpPr>
        <p:spPr bwMode="auto">
          <a:xfrm>
            <a:off x="722313" y="4406900"/>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lang="en-US" dirty="0" smtClean="0">
                <a:solidFill>
                  <a:sysClr val="window" lastClr="FFFFFF"/>
                </a:solidFill>
                <a:latin typeface="Calibri"/>
              </a:rPr>
              <a:t>Summary of Remaining issues</a:t>
            </a:r>
          </a:p>
        </p:txBody>
      </p:sp>
    </p:spTree>
    <p:extLst>
      <p:ext uri="{BB962C8B-B14F-4D97-AF65-F5344CB8AC3E}">
        <p14:creationId xmlns:p14="http://schemas.microsoft.com/office/powerpoint/2010/main" val="1787207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solidFill>
                  <a:prstClr val="white"/>
                </a:solidFill>
              </a:rPr>
              <a:t>Remaining XRS GPA </a:t>
            </a:r>
            <a:r>
              <a:rPr lang="en-US" dirty="0" smtClean="0">
                <a:solidFill>
                  <a:schemeClr val="tx2">
                    <a:lumMod val="40000"/>
                    <a:lumOff val="60000"/>
                  </a:schemeClr>
                </a:solidFill>
              </a:rPr>
              <a:t>Issues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41</a:t>
            </a:fld>
            <a:endParaRPr lang="en-US" altLang="en-US"/>
          </a:p>
        </p:txBody>
      </p:sp>
      <p:graphicFrame>
        <p:nvGraphicFramePr>
          <p:cNvPr id="18" name="Content Placeholder 5"/>
          <p:cNvGraphicFramePr>
            <a:graphicFrameLocks/>
          </p:cNvGraphicFramePr>
          <p:nvPr>
            <p:extLst>
              <p:ext uri="{D42A27DB-BD31-4B8C-83A1-F6EECF244321}">
                <p14:modId xmlns:p14="http://schemas.microsoft.com/office/powerpoint/2010/main" val="2667520261"/>
              </p:ext>
            </p:extLst>
          </p:nvPr>
        </p:nvGraphicFramePr>
        <p:xfrm>
          <a:off x="304123" y="1888813"/>
          <a:ext cx="8535753" cy="3749040"/>
        </p:xfrm>
        <a:graphic>
          <a:graphicData uri="http://schemas.openxmlformats.org/drawingml/2006/table">
            <a:tbl>
              <a:tblPr firstRow="1" bandRow="1"/>
              <a:tblGrid>
                <a:gridCol w="815553"/>
                <a:gridCol w="3962504"/>
                <a:gridCol w="208280"/>
                <a:gridCol w="2323843"/>
                <a:gridCol w="1225573"/>
              </a:tblGrid>
              <a:tr h="256484">
                <a:tc>
                  <a:txBody>
                    <a:bodyPr/>
                    <a:lstStyle/>
                    <a:p>
                      <a:pPr algn="ctr"/>
                      <a:r>
                        <a:rPr lang="en-US" sz="1600" dirty="0" smtClean="0"/>
                        <a:t>ADR</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dirty="0" smtClean="0"/>
                        <a:t>Issue</a:t>
                      </a:r>
                      <a:endParaRPr lang="en-US"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a:t>
                      </a:r>
                      <a:endParaRPr lang="en-US"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Description / Impacts</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smtClean="0"/>
                        <a:t>Delivery date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35585">
                <a:tc>
                  <a:txBody>
                    <a:bodyPr/>
                    <a:lstStyle/>
                    <a:p>
                      <a:pPr algn="ctr"/>
                      <a:r>
                        <a:rPr lang="en-US" sz="1600" dirty="0" smtClean="0">
                          <a:solidFill>
                            <a:schemeClr val="bg1"/>
                          </a:solidFill>
                        </a:rPr>
                        <a:t>397</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percent_uncorrectable_L0_errors &lt; 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buFontTx/>
                        <a:buNone/>
                      </a:pPr>
                      <a:r>
                        <a:rPr lang="en-US" sz="1600" dirty="0" smtClean="0"/>
                        <a:t>awaiting</a:t>
                      </a:r>
                      <a:r>
                        <a:rPr lang="en-US" sz="1600" baseline="0" dirty="0" smtClean="0"/>
                        <a:t> NCEI verification that issue is completed</a:t>
                      </a:r>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06.03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523</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Eliminate </a:t>
                      </a:r>
                      <a:r>
                        <a:rPr lang="en-US" sz="1600" dirty="0" err="1" smtClean="0">
                          <a:solidFill>
                            <a:schemeClr val="bg1"/>
                          </a:solidFill>
                        </a:rPr>
                        <a:t>SpWx</a:t>
                      </a:r>
                      <a:r>
                        <a:rPr lang="en-US" sz="1600" dirty="0" smtClean="0">
                          <a:solidFill>
                            <a:schemeClr val="bg1"/>
                          </a:solidFill>
                        </a:rPr>
                        <a:t> L1b dependency on APID 384</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08.00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612</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Set attribute for </a:t>
                      </a:r>
                      <a:r>
                        <a:rPr lang="en-US" sz="1600" dirty="0" err="1" smtClean="0">
                          <a:solidFill>
                            <a:schemeClr val="bg1"/>
                          </a:solidFill>
                        </a:rPr>
                        <a:t>alg_container</a:t>
                      </a:r>
                      <a:r>
                        <a:rPr lang="en-US" sz="1600" dirty="0" smtClean="0">
                          <a:solidFill>
                            <a:schemeClr val="bg1"/>
                          </a:solidFill>
                        </a:rPr>
                        <a:t> to 'not in use'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09.00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795</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XRS </a:t>
                      </a:r>
                      <a:r>
                        <a:rPr lang="en-US" sz="1600" dirty="0" err="1" smtClean="0">
                          <a:solidFill>
                            <a:schemeClr val="bg1"/>
                          </a:solidFill>
                        </a:rPr>
                        <a:t>packet_count</a:t>
                      </a:r>
                      <a:r>
                        <a:rPr lang="en-US" sz="1600" dirty="0" smtClean="0">
                          <a:solidFill>
                            <a:schemeClr val="bg1"/>
                          </a:solidFill>
                        </a:rPr>
                        <a:t> - max range, long name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08.01</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872</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G17 solar array currents wrong</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09.00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892</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GOES-17 XRS Irregular File Start, End Times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894</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Lunar transit flag not set properly</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ctr"/>
                      <a:r>
                        <a:rPr lang="en-US" sz="1600" dirty="0" smtClean="0">
                          <a:solidFill>
                            <a:schemeClr val="bg1"/>
                          </a:solidFill>
                        </a:rPr>
                        <a:t>445</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XRS and EUVS L1b outages during flares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r>
                        <a:rPr lang="en-US" sz="1600" dirty="0" smtClean="0">
                          <a:solidFill>
                            <a:schemeClr val="bg1"/>
                          </a:solidFill>
                        </a:rPr>
                        <a:t>Validate with </a:t>
                      </a:r>
                      <a:r>
                        <a:rPr lang="en-US" sz="1600" baseline="0" dirty="0" smtClean="0">
                          <a:solidFill>
                            <a:schemeClr val="bg1"/>
                          </a:solidFill>
                        </a:rPr>
                        <a:t>X-class flare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closed in      PR 06.07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1" name="TextBox 20"/>
          <p:cNvSpPr txBox="1"/>
          <p:nvPr/>
        </p:nvSpPr>
        <p:spPr>
          <a:xfrm>
            <a:off x="457200" y="6250302"/>
            <a:ext cx="179568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 </a:t>
            </a:r>
            <a:r>
              <a:rPr kumimoji="0" lang="en-US" sz="1600" b="0" i="0" u="none" strike="noStrike" kern="0" cap="none" spc="0" normalizeH="0" baseline="0" noProof="0" dirty="0" smtClean="0">
                <a:ln>
                  <a:noFill/>
                </a:ln>
                <a:solidFill>
                  <a:prstClr val="white"/>
                </a:solidFill>
                <a:effectLst/>
                <a:uLnTx/>
                <a:uFillTx/>
              </a:rPr>
              <a:t>Impact on status:</a:t>
            </a:r>
          </a:p>
        </p:txBody>
      </p:sp>
      <p:grpSp>
        <p:nvGrpSpPr>
          <p:cNvPr id="27" name="Group 26"/>
          <p:cNvGrpSpPr/>
          <p:nvPr/>
        </p:nvGrpSpPr>
        <p:grpSpPr>
          <a:xfrm>
            <a:off x="2372530" y="6250302"/>
            <a:ext cx="5491174" cy="373036"/>
            <a:chOff x="288749" y="6368932"/>
            <a:chExt cx="5491174" cy="373036"/>
          </a:xfrm>
        </p:grpSpPr>
        <p:sp>
          <p:nvSpPr>
            <p:cNvPr id="28" name="TextBox 27"/>
            <p:cNvSpPr txBox="1"/>
            <p:nvPr/>
          </p:nvSpPr>
          <p:spPr>
            <a:xfrm>
              <a:off x="288749" y="6368932"/>
              <a:ext cx="1872754" cy="369332"/>
            </a:xfrm>
            <a:prstGeom prst="rect">
              <a:avLst/>
            </a:prstGeom>
            <a:solidFill>
              <a:srgbClr val="00B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Minor Impact</a:t>
              </a:r>
            </a:p>
          </p:txBody>
        </p:sp>
        <p:sp>
          <p:nvSpPr>
            <p:cNvPr id="29" name="TextBox 28"/>
            <p:cNvSpPr txBox="1"/>
            <p:nvPr/>
          </p:nvSpPr>
          <p:spPr>
            <a:xfrm>
              <a:off x="2164079" y="6368932"/>
              <a:ext cx="1859574" cy="369332"/>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Moderate Impact</a:t>
              </a:r>
            </a:p>
          </p:txBody>
        </p:sp>
        <p:sp>
          <p:nvSpPr>
            <p:cNvPr id="30" name="TextBox 29"/>
            <p:cNvSpPr txBox="1"/>
            <p:nvPr/>
          </p:nvSpPr>
          <p:spPr>
            <a:xfrm>
              <a:off x="4026229" y="6372636"/>
              <a:ext cx="1753694" cy="369332"/>
            </a:xfrm>
            <a:prstGeom prst="rect">
              <a:avLst/>
            </a:prstGeom>
            <a:solidFill>
              <a:srgbClr val="FF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Major Impact</a:t>
              </a:r>
            </a:p>
          </p:txBody>
        </p:sp>
      </p:grpSp>
      <p:sp>
        <p:nvSpPr>
          <p:cNvPr id="8" name="Rectangle 7"/>
          <p:cNvSpPr/>
          <p:nvPr/>
        </p:nvSpPr>
        <p:spPr>
          <a:xfrm>
            <a:off x="457200" y="1277162"/>
            <a:ext cx="8157411" cy="461665"/>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7 ADRs for Full Validation </a:t>
            </a:r>
          </a:p>
        </p:txBody>
      </p:sp>
    </p:spTree>
    <p:extLst>
      <p:ext uri="{BB962C8B-B14F-4D97-AF65-F5344CB8AC3E}">
        <p14:creationId xmlns:p14="http://schemas.microsoft.com/office/powerpoint/2010/main" val="2861594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42</a:t>
            </a:fld>
            <a:endParaRPr lang="en-US" altLang="en-US"/>
          </a:p>
        </p:txBody>
      </p:sp>
      <p:sp>
        <p:nvSpPr>
          <p:cNvPr id="3" name="Title 1"/>
          <p:cNvSpPr>
            <a:spLocks noGrp="1"/>
          </p:cNvSpPr>
          <p:nvPr>
            <p:ph type="title"/>
          </p:nvPr>
        </p:nvSpPr>
        <p:spPr>
          <a:xfrm>
            <a:off x="628650" y="365126"/>
            <a:ext cx="7886700" cy="799645"/>
          </a:xfrm>
        </p:spPr>
        <p:txBody>
          <a:bodyPr/>
          <a:lstStyle/>
          <a:p>
            <a:r>
              <a:rPr lang="en-US" altLang="en-US" dirty="0" smtClean="0">
                <a:ea typeface="MS Gothic" panose="020B0609070205080204" pitchFamily="49" charset="-128"/>
                <a:cs typeface="Times New Roman" panose="02020603050405020304" pitchFamily="18" charset="0"/>
              </a:rPr>
              <a:t>Remaining Instrument XRS Issues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373890"/>
              </p:ext>
            </p:extLst>
          </p:nvPr>
        </p:nvGraphicFramePr>
        <p:xfrm>
          <a:off x="589280" y="1720640"/>
          <a:ext cx="8058150" cy="3880803"/>
        </p:xfrm>
        <a:graphic>
          <a:graphicData uri="http://schemas.openxmlformats.org/drawingml/2006/table">
            <a:tbl>
              <a:tblPr firstRow="1" firstCol="1" bandRow="1">
                <a:tableStyleId>{5C22544A-7EE6-4342-B048-85BDC9FD1C3A}</a:tableStyleId>
              </a:tblPr>
              <a:tblGrid>
                <a:gridCol w="424320"/>
                <a:gridCol w="1626560"/>
                <a:gridCol w="2758079"/>
                <a:gridCol w="3249191"/>
              </a:tblGrid>
              <a:tr h="0">
                <a:tc>
                  <a:txBody>
                    <a:bodyPr/>
                    <a:lstStyle/>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Issue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Comments to Users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dirty="0" smtClean="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XRS-A is larger by </a:t>
                      </a:r>
                      <a:r>
                        <a:rPr lang="en-US" sz="1400" dirty="0" smtClean="0">
                          <a:solidFill>
                            <a:schemeClr val="bg1"/>
                          </a:solidFill>
                          <a:effectLst/>
                        </a:rPr>
                        <a:t>32%</a:t>
                      </a:r>
                      <a:r>
                        <a:rPr lang="en-US" sz="1400" dirty="0" smtClean="0">
                          <a:effectLst/>
                        </a:rPr>
                        <a:t> </a:t>
                      </a:r>
                      <a:r>
                        <a:rPr lang="en-US" sz="1400" dirty="0">
                          <a:effectLst/>
                        </a:rPr>
                        <a:t>on </a:t>
                      </a:r>
                      <a:r>
                        <a:rPr lang="en-US" sz="1400" dirty="0" smtClean="0">
                          <a:effectLst/>
                        </a:rPr>
                        <a:t>GOES-17 </a:t>
                      </a:r>
                      <a:r>
                        <a:rPr lang="en-US" sz="1400" dirty="0">
                          <a:effectLst/>
                        </a:rPr>
                        <a:t>than on GOES-15.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  XRS-A: </a:t>
                      </a:r>
                      <a:r>
                        <a:rPr lang="en-US" sz="1400" dirty="0" smtClean="0">
                          <a:effectLst/>
                        </a:rPr>
                        <a:t>GOES-17/GOES-15 </a:t>
                      </a:r>
                      <a:r>
                        <a:rPr lang="en-US" sz="1400" dirty="0">
                          <a:effectLst/>
                        </a:rPr>
                        <a:t>=</a:t>
                      </a:r>
                      <a:r>
                        <a:rPr lang="en-US" sz="1400" dirty="0">
                          <a:solidFill>
                            <a:schemeClr val="bg1"/>
                          </a:solidFill>
                          <a:effectLst/>
                        </a:rPr>
                        <a:t> </a:t>
                      </a:r>
                      <a:r>
                        <a:rPr lang="en-US" sz="1400" dirty="0" smtClean="0">
                          <a:solidFill>
                            <a:schemeClr val="bg1"/>
                          </a:solidFill>
                          <a:effectLst/>
                        </a:rPr>
                        <a:t>1.32</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effectLst/>
                        </a:rPr>
                        <a:t>The source of this discrepancy is unknown and is under investigation. The fluxes from GOES-8 through GOES-15 have all agreed</a:t>
                      </a:r>
                      <a:r>
                        <a:rPr lang="en-US" sz="1400" dirty="0" smtClean="0">
                          <a:effectLst/>
                        </a:rPr>
                        <a:t>.</a:t>
                      </a:r>
                    </a:p>
                    <a:p>
                      <a:pPr marL="0" marR="0" algn="r">
                        <a:lnSpc>
                          <a:spcPct val="107000"/>
                        </a:lnSpc>
                        <a:spcBef>
                          <a:spcPts val="0"/>
                        </a:spcBef>
                        <a:spcAft>
                          <a:spcPts val="0"/>
                        </a:spcAft>
                      </a:pPr>
                      <a:r>
                        <a:rPr lang="en-US" sz="1400" dirty="0" smtClean="0">
                          <a:effectLst/>
                        </a:rPr>
                        <a:t>GOES-16 and -17 agree with each</a:t>
                      </a:r>
                      <a:r>
                        <a:rPr lang="en-US" sz="1400" baseline="0" dirty="0" smtClean="0">
                          <a:effectLst/>
                        </a:rPr>
                        <a:t> other.</a:t>
                      </a:r>
                      <a:r>
                        <a:rPr lang="en-US" sz="1400" dirty="0" smtClean="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dirty="0" smtClean="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Dark radiation coefficients are set to 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The dark radiation coefficient is used to correct the signal for proton contamination during SEP events. It is currently not being applied.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effectLst/>
                        </a:rPr>
                        <a:t>Analysis to determine this term is in progress. Signals will be artificially high during SEP events, especially in the A2 and B2 channels.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dirty="0" smtClean="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Dark counts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Improve dark </a:t>
                      </a:r>
                      <a:r>
                        <a:rPr lang="en-US" sz="1400" dirty="0" smtClean="0">
                          <a:effectLst/>
                        </a:rPr>
                        <a:t>counts</a:t>
                      </a:r>
                      <a:r>
                        <a:rPr lang="en-US" sz="1400" baseline="0" dirty="0" smtClean="0">
                          <a:effectLst/>
                        </a:rPr>
                        <a:t> </a:t>
                      </a:r>
                      <a:r>
                        <a:rPr lang="en-US" sz="1400" dirty="0" smtClean="0">
                          <a:effectLst/>
                        </a:rPr>
                        <a:t>with </a:t>
                      </a:r>
                      <a:r>
                        <a:rPr lang="en-US" sz="1400" dirty="0">
                          <a:effectLst/>
                        </a:rPr>
                        <a:t>values from periods of lowest electron fluxes. </a:t>
                      </a:r>
                      <a:r>
                        <a:rPr lang="en-US" sz="1400" dirty="0" smtClean="0">
                          <a:effectLst/>
                        </a:rPr>
                        <a:t>Applies</a:t>
                      </a:r>
                      <a:r>
                        <a:rPr lang="en-US" sz="1400" baseline="0" dirty="0" smtClean="0">
                          <a:effectLst/>
                        </a:rPr>
                        <a:t> to all channels except B1.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smtClean="0">
                          <a:effectLst/>
                        </a:rPr>
                        <a:t>Impact </a:t>
                      </a:r>
                      <a:r>
                        <a:rPr lang="en-US" sz="1400" dirty="0">
                          <a:effectLst/>
                        </a:rPr>
                        <a:t>will be to slightly increase fluxes, but this will only be noticeable for the lowest XRS-A fluxes</a:t>
                      </a:r>
                      <a:r>
                        <a:rPr lang="en-US" sz="1400" dirty="0" smtClean="0">
                          <a:effectLst/>
                        </a:rPr>
                        <a:t>. (More of an issue for</a:t>
                      </a:r>
                      <a:r>
                        <a:rPr lang="en-US" sz="1400" baseline="0" dirty="0" smtClean="0">
                          <a:effectLst/>
                        </a:rPr>
                        <a:t> GOES-16).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Electron contamination</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fit coefficients.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L2 electron</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contamination correction requires coefficients for SEISS MPSHI telescopes and energy bands.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The final</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coefficients are still being determined.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28685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33" y="81676"/>
            <a:ext cx="8567158" cy="1037024"/>
          </a:xfrm>
        </p:spPr>
        <p:txBody>
          <a:bodyPr/>
          <a:lstStyle/>
          <a:p>
            <a:r>
              <a:rPr lang="en-US" dirty="0" smtClean="0">
                <a:solidFill>
                  <a:prstClr val="white"/>
                </a:solidFill>
              </a:rPr>
              <a:t>Instrument Issue: Dark Radiation Coefficients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43</a:t>
            </a:fld>
            <a:endParaRPr lang="en-US" altLang="en-US"/>
          </a:p>
        </p:txBody>
      </p:sp>
      <p:sp>
        <p:nvSpPr>
          <p:cNvPr id="7"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19" name="TextBox 18"/>
          <p:cNvSpPr txBox="1"/>
          <p:nvPr/>
        </p:nvSpPr>
        <p:spPr>
          <a:xfrm>
            <a:off x="6464760" y="1853211"/>
            <a:ext cx="2310480" cy="1200329"/>
          </a:xfrm>
          <a:prstGeom prst="rect">
            <a:avLst/>
          </a:prstGeom>
          <a:solidFill>
            <a:schemeClr val="tx1"/>
          </a:solidFill>
        </p:spPr>
        <p:txBody>
          <a:bodyPr wrap="square" rtlCol="0">
            <a:spAutoFit/>
          </a:bodyPr>
          <a:lstStyle/>
          <a:p>
            <a:r>
              <a:rPr lang="en-US" sz="2400" dirty="0" smtClean="0">
                <a:solidFill>
                  <a:schemeClr val="bg1"/>
                </a:solidFill>
              </a:rPr>
              <a:t>Signal is higher in </a:t>
            </a:r>
            <a:r>
              <a:rPr lang="en-US" sz="2400" dirty="0" smtClean="0">
                <a:solidFill>
                  <a:srgbClr val="FF0000"/>
                </a:solidFill>
              </a:rPr>
              <a:t>A2</a:t>
            </a:r>
            <a:r>
              <a:rPr lang="en-US" sz="2400" dirty="0" smtClean="0">
                <a:solidFill>
                  <a:schemeClr val="bg1"/>
                </a:solidFill>
              </a:rPr>
              <a:t> than </a:t>
            </a:r>
            <a:r>
              <a:rPr lang="en-US" sz="2400" dirty="0" smtClean="0">
                <a:solidFill>
                  <a:srgbClr val="7030A0"/>
                </a:solidFill>
              </a:rPr>
              <a:t>A1</a:t>
            </a:r>
            <a:r>
              <a:rPr lang="en-US" sz="2400" dirty="0" smtClean="0">
                <a:solidFill>
                  <a:schemeClr val="bg1"/>
                </a:solidFill>
              </a:rPr>
              <a:t> in SEP event.</a:t>
            </a:r>
            <a:endParaRPr lang="en-US" sz="2400" dirty="0">
              <a:solidFill>
                <a:schemeClr val="bg1"/>
              </a:solidFill>
            </a:endParaRPr>
          </a:p>
        </p:txBody>
      </p:sp>
      <p:cxnSp>
        <p:nvCxnSpPr>
          <p:cNvPr id="21" name="Straight Arrow Connector 20"/>
          <p:cNvCxnSpPr/>
          <p:nvPr/>
        </p:nvCxnSpPr>
        <p:spPr>
          <a:xfrm flipH="1">
            <a:off x="5495333" y="2657742"/>
            <a:ext cx="844473" cy="526929"/>
          </a:xfrm>
          <a:prstGeom prst="straightConnector1">
            <a:avLst/>
          </a:prstGeom>
          <a:ln w="1905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918956" y="1196462"/>
            <a:ext cx="4413620" cy="4972226"/>
            <a:chOff x="2801098" y="1231023"/>
            <a:chExt cx="4413620" cy="4972226"/>
          </a:xfrm>
        </p:grpSpPr>
        <p:pic>
          <p:nvPicPr>
            <p:cNvPr id="3" name="Picture 2"/>
            <p:cNvPicPr>
              <a:picLocks noChangeAspect="1"/>
            </p:cNvPicPr>
            <p:nvPr/>
          </p:nvPicPr>
          <p:blipFill rotWithShape="1">
            <a:blip r:embed="rId3"/>
            <a:srcRect l="62316" t="25797" r="10102" b="10000"/>
            <a:stretch/>
          </p:blipFill>
          <p:spPr>
            <a:xfrm>
              <a:off x="3159399" y="1231024"/>
              <a:ext cx="4055319" cy="4870801"/>
            </a:xfrm>
            <a:prstGeom prst="rect">
              <a:avLst/>
            </a:prstGeom>
          </p:spPr>
        </p:pic>
        <p:sp>
          <p:nvSpPr>
            <p:cNvPr id="8" name="TextBox 7"/>
            <p:cNvSpPr txBox="1"/>
            <p:nvPr/>
          </p:nvSpPr>
          <p:spPr>
            <a:xfrm>
              <a:off x="5984767" y="1299498"/>
              <a:ext cx="845287" cy="954107"/>
            </a:xfrm>
            <a:prstGeom prst="rect">
              <a:avLst/>
            </a:prstGeom>
            <a:solidFill>
              <a:schemeClr val="tx1"/>
            </a:solidFill>
          </p:spPr>
          <p:txBody>
            <a:bodyPr wrap="square" rtlCol="0">
              <a:spAutoFit/>
            </a:bodyPr>
            <a:lstStyle/>
            <a:p>
              <a:r>
                <a:rPr lang="en-US" sz="1400" b="1" dirty="0" smtClean="0">
                  <a:solidFill>
                    <a:srgbClr val="7030A0"/>
                  </a:solidFill>
                </a:rPr>
                <a:t> </a:t>
              </a:r>
            </a:p>
            <a:p>
              <a:endParaRPr lang="en-US" sz="1400" b="1" dirty="0">
                <a:solidFill>
                  <a:srgbClr val="7030A0"/>
                </a:solidFill>
              </a:endParaRPr>
            </a:p>
            <a:p>
              <a:endParaRPr lang="en-US" sz="1400" b="1" dirty="0" smtClean="0">
                <a:solidFill>
                  <a:srgbClr val="7030A0"/>
                </a:solidFill>
              </a:endParaRPr>
            </a:p>
            <a:p>
              <a:endParaRPr lang="en-US" sz="1400" b="1" dirty="0">
                <a:solidFill>
                  <a:srgbClr val="00B050"/>
                </a:solidFill>
              </a:endParaRPr>
            </a:p>
          </p:txBody>
        </p:sp>
        <p:sp>
          <p:nvSpPr>
            <p:cNvPr id="9" name="TextBox 8"/>
            <p:cNvSpPr txBox="1"/>
            <p:nvPr/>
          </p:nvSpPr>
          <p:spPr>
            <a:xfrm rot="16200000">
              <a:off x="550364" y="3481758"/>
              <a:ext cx="4870800"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smtClean="0">
                  <a:solidFill>
                    <a:schemeClr val="bg1"/>
                  </a:solidFill>
                </a:rPr>
                <a:t>2</a:t>
              </a:r>
              <a:r>
                <a:rPr lang="en-US" dirty="0" smtClean="0">
                  <a:solidFill>
                    <a:schemeClr val="bg1"/>
                  </a:solidFill>
                </a:rPr>
                <a:t>] -- log scale</a:t>
              </a:r>
              <a:endParaRPr lang="en-US" dirty="0">
                <a:solidFill>
                  <a:schemeClr val="bg1"/>
                </a:solidFill>
              </a:endParaRPr>
            </a:p>
          </p:txBody>
        </p:sp>
        <p:cxnSp>
          <p:nvCxnSpPr>
            <p:cNvPr id="16" name="Straight Connector 15"/>
            <p:cNvCxnSpPr/>
            <p:nvPr/>
          </p:nvCxnSpPr>
          <p:spPr>
            <a:xfrm flipV="1">
              <a:off x="3170430" y="1231023"/>
              <a:ext cx="0" cy="449510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46057" y="5833917"/>
              <a:ext cx="1306910" cy="369332"/>
            </a:xfrm>
            <a:prstGeom prst="rect">
              <a:avLst/>
            </a:prstGeom>
            <a:noFill/>
          </p:spPr>
          <p:txBody>
            <a:bodyPr wrap="square" rtlCol="0">
              <a:spAutoFit/>
            </a:bodyPr>
            <a:lstStyle/>
            <a:p>
              <a:pPr algn="ctr"/>
              <a:r>
                <a:rPr lang="en-US" dirty="0" smtClean="0">
                  <a:solidFill>
                    <a:schemeClr val="bg1"/>
                  </a:solidFill>
                </a:rPr>
                <a:t>Time</a:t>
              </a:r>
              <a:endParaRPr lang="en-US" dirty="0">
                <a:solidFill>
                  <a:schemeClr val="bg1"/>
                </a:solidFill>
              </a:endParaRPr>
            </a:p>
          </p:txBody>
        </p:sp>
        <p:sp>
          <p:nvSpPr>
            <p:cNvPr id="25" name="TextBox 24"/>
            <p:cNvSpPr txBox="1"/>
            <p:nvPr/>
          </p:nvSpPr>
          <p:spPr>
            <a:xfrm>
              <a:off x="5705096" y="2516937"/>
              <a:ext cx="374849" cy="523220"/>
            </a:xfrm>
            <a:prstGeom prst="rect">
              <a:avLst/>
            </a:prstGeom>
            <a:noFill/>
          </p:spPr>
          <p:txBody>
            <a:bodyPr wrap="square" rtlCol="0">
              <a:spAutoFit/>
            </a:bodyPr>
            <a:lstStyle/>
            <a:p>
              <a:r>
                <a:rPr lang="en-US" sz="1400" b="1" dirty="0">
                  <a:solidFill>
                    <a:srgbClr val="00B050"/>
                  </a:solidFill>
                </a:rPr>
                <a:t>B2</a:t>
              </a:r>
            </a:p>
            <a:p>
              <a:r>
                <a:rPr lang="en-US" sz="1400" b="1" dirty="0" smtClean="0">
                  <a:solidFill>
                    <a:schemeClr val="accent6">
                      <a:lumMod val="75000"/>
                    </a:schemeClr>
                  </a:solidFill>
                </a:rPr>
                <a:t>B1</a:t>
              </a:r>
            </a:p>
          </p:txBody>
        </p:sp>
        <p:sp>
          <p:nvSpPr>
            <p:cNvPr id="26" name="TextBox 25"/>
            <p:cNvSpPr txBox="1"/>
            <p:nvPr/>
          </p:nvSpPr>
          <p:spPr>
            <a:xfrm>
              <a:off x="6440814" y="2932299"/>
              <a:ext cx="422644" cy="307777"/>
            </a:xfrm>
            <a:prstGeom prst="rect">
              <a:avLst/>
            </a:prstGeom>
            <a:noFill/>
          </p:spPr>
          <p:txBody>
            <a:bodyPr wrap="square" rtlCol="0">
              <a:spAutoFit/>
            </a:bodyPr>
            <a:lstStyle/>
            <a:p>
              <a:r>
                <a:rPr lang="en-US" sz="1400" b="1" dirty="0" smtClean="0">
                  <a:solidFill>
                    <a:srgbClr val="FF0000"/>
                  </a:solidFill>
                </a:rPr>
                <a:t>A2</a:t>
              </a:r>
              <a:endParaRPr lang="en-US" sz="1400" b="1" dirty="0">
                <a:solidFill>
                  <a:srgbClr val="00B050"/>
                </a:solidFill>
              </a:endParaRPr>
            </a:p>
          </p:txBody>
        </p:sp>
        <p:sp>
          <p:nvSpPr>
            <p:cNvPr id="27" name="TextBox 26"/>
            <p:cNvSpPr txBox="1"/>
            <p:nvPr/>
          </p:nvSpPr>
          <p:spPr>
            <a:xfrm>
              <a:off x="6458093" y="3479009"/>
              <a:ext cx="388087" cy="307777"/>
            </a:xfrm>
            <a:prstGeom prst="rect">
              <a:avLst/>
            </a:prstGeom>
            <a:noFill/>
          </p:spPr>
          <p:txBody>
            <a:bodyPr wrap="square" rtlCol="0">
              <a:spAutoFit/>
            </a:bodyPr>
            <a:lstStyle/>
            <a:p>
              <a:r>
                <a:rPr lang="en-US" sz="1400" b="1" dirty="0" smtClean="0">
                  <a:solidFill>
                    <a:srgbClr val="7030A0"/>
                  </a:solidFill>
                </a:rPr>
                <a:t>A1</a:t>
              </a:r>
              <a:endParaRPr lang="en-US" sz="1400" b="1" dirty="0">
                <a:solidFill>
                  <a:srgbClr val="00B050"/>
                </a:solidFill>
              </a:endParaRPr>
            </a:p>
          </p:txBody>
        </p:sp>
      </p:grpSp>
      <p:sp>
        <p:nvSpPr>
          <p:cNvPr id="29" name="TextBox 28"/>
          <p:cNvSpPr txBox="1"/>
          <p:nvPr/>
        </p:nvSpPr>
        <p:spPr>
          <a:xfrm>
            <a:off x="5495333" y="3578285"/>
            <a:ext cx="3477845" cy="2462213"/>
          </a:xfrm>
          <a:prstGeom prst="rect">
            <a:avLst/>
          </a:prstGeom>
          <a:noFill/>
        </p:spPr>
        <p:txBody>
          <a:bodyPr wrap="square" rtlCol="0">
            <a:spAutoFit/>
          </a:bodyPr>
          <a:lstStyle/>
          <a:p>
            <a:r>
              <a:rPr lang="en-US" sz="2400" dirty="0" smtClean="0"/>
              <a:t>CDRL 80 flux equation has a correction terms to account for SEPs; e.g.:</a:t>
            </a:r>
          </a:p>
          <a:p>
            <a:endParaRPr lang="en-US" sz="1000" dirty="0"/>
          </a:p>
          <a:p>
            <a:r>
              <a:rPr lang="en-US" sz="2400" dirty="0" err="1" smtClean="0"/>
              <a:t>C</a:t>
            </a:r>
            <a:r>
              <a:rPr lang="en-US" sz="2400" baseline="-25000" dirty="0" err="1" smtClean="0"/>
              <a:t>rad</a:t>
            </a:r>
            <a:r>
              <a:rPr lang="en-US" sz="2400" baseline="-25000" dirty="0" smtClean="0"/>
              <a:t>, A1</a:t>
            </a:r>
            <a:r>
              <a:rPr lang="en-US" sz="2400" dirty="0" smtClean="0"/>
              <a:t> = k</a:t>
            </a:r>
            <a:r>
              <a:rPr lang="en-US" sz="2400" baseline="-25000" dirty="0" smtClean="0"/>
              <a:t>A1</a:t>
            </a:r>
            <a:r>
              <a:rPr lang="en-US" sz="2400" dirty="0" smtClean="0"/>
              <a:t> &lt;</a:t>
            </a:r>
            <a:r>
              <a:rPr lang="en-US" sz="2400" dirty="0" err="1" smtClean="0"/>
              <a:t>C</a:t>
            </a:r>
            <a:r>
              <a:rPr lang="en-US" sz="2400" baseline="-25000" dirty="0" err="1" smtClean="0"/>
              <a:t>Dark</a:t>
            </a:r>
            <a:r>
              <a:rPr lang="en-US" sz="2400" baseline="-25000" dirty="0" smtClean="0"/>
              <a:t>, rad</a:t>
            </a:r>
            <a:r>
              <a:rPr lang="en-US" sz="2400" dirty="0" smtClean="0"/>
              <a:t>&gt;</a:t>
            </a:r>
          </a:p>
          <a:p>
            <a:endParaRPr lang="en-US" sz="2400" dirty="0"/>
          </a:p>
          <a:p>
            <a:r>
              <a:rPr lang="en-US" sz="2400" dirty="0" smtClean="0"/>
              <a:t>Need to determine </a:t>
            </a:r>
            <a:r>
              <a:rPr lang="en-US" sz="2400" dirty="0" err="1" smtClean="0"/>
              <a:t>k</a:t>
            </a:r>
            <a:r>
              <a:rPr lang="en-US" sz="2400" baseline="-25000" dirty="0" err="1" smtClean="0"/>
              <a:t>i</a:t>
            </a:r>
            <a:endParaRPr lang="en-US" sz="2400" dirty="0"/>
          </a:p>
        </p:txBody>
      </p:sp>
      <p:sp>
        <p:nvSpPr>
          <p:cNvPr id="4" name="TextBox 3"/>
          <p:cNvSpPr txBox="1"/>
          <p:nvPr/>
        </p:nvSpPr>
        <p:spPr>
          <a:xfrm>
            <a:off x="4981316" y="2152967"/>
            <a:ext cx="381836" cy="2031325"/>
          </a:xfrm>
          <a:prstGeom prst="rect">
            <a:avLst/>
          </a:prstGeom>
          <a:noFill/>
        </p:spPr>
        <p:txBody>
          <a:bodyPr wrap="none" rtlCol="0">
            <a:spAutoFit/>
          </a:bodyPr>
          <a:lstStyle/>
          <a:p>
            <a:r>
              <a:rPr lang="en-US" dirty="0" smtClean="0">
                <a:solidFill>
                  <a:schemeClr val="tx2">
                    <a:lumMod val="10000"/>
                  </a:schemeClr>
                </a:solidFill>
              </a:rPr>
              <a:t>X</a:t>
            </a:r>
          </a:p>
          <a:p>
            <a:endParaRPr lang="en-US" dirty="0">
              <a:solidFill>
                <a:schemeClr val="tx2">
                  <a:lumMod val="10000"/>
                </a:schemeClr>
              </a:solidFill>
            </a:endParaRPr>
          </a:p>
          <a:p>
            <a:r>
              <a:rPr lang="en-US" dirty="0" smtClean="0">
                <a:solidFill>
                  <a:schemeClr val="tx2">
                    <a:lumMod val="10000"/>
                  </a:schemeClr>
                </a:solidFill>
              </a:rPr>
              <a:t>M</a:t>
            </a:r>
          </a:p>
          <a:p>
            <a:endParaRPr lang="en-US" dirty="0">
              <a:solidFill>
                <a:schemeClr val="tx2">
                  <a:lumMod val="10000"/>
                </a:schemeClr>
              </a:solidFill>
            </a:endParaRPr>
          </a:p>
          <a:p>
            <a:r>
              <a:rPr lang="en-US" dirty="0" smtClean="0">
                <a:solidFill>
                  <a:schemeClr val="tx2">
                    <a:lumMod val="10000"/>
                  </a:schemeClr>
                </a:solidFill>
              </a:rPr>
              <a:t>C</a:t>
            </a:r>
          </a:p>
          <a:p>
            <a:endParaRPr lang="en-US" dirty="0">
              <a:solidFill>
                <a:schemeClr val="tx2">
                  <a:lumMod val="10000"/>
                </a:schemeClr>
              </a:solidFill>
            </a:endParaRPr>
          </a:p>
          <a:p>
            <a:r>
              <a:rPr lang="en-US" dirty="0" smtClean="0">
                <a:solidFill>
                  <a:schemeClr val="tx2">
                    <a:lumMod val="10000"/>
                  </a:schemeClr>
                </a:solidFill>
              </a:rPr>
              <a:t>B</a:t>
            </a:r>
            <a:endParaRPr lang="en-US" dirty="0">
              <a:solidFill>
                <a:schemeClr val="tx2">
                  <a:lumMod val="10000"/>
                </a:schemeClr>
              </a:solidFill>
            </a:endParaRPr>
          </a:p>
        </p:txBody>
      </p:sp>
    </p:spTree>
    <p:extLst>
      <p:ext uri="{BB962C8B-B14F-4D97-AF65-F5344CB8AC3E}">
        <p14:creationId xmlns:p14="http://schemas.microsoft.com/office/powerpoint/2010/main" val="2749227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44</a:t>
            </a:fld>
            <a:endParaRPr lang="en-US" altLang="en-US"/>
          </a:p>
        </p:txBody>
      </p:sp>
      <p:sp>
        <p:nvSpPr>
          <p:cNvPr id="5" name="Title 1"/>
          <p:cNvSpPr txBox="1">
            <a:spLocks/>
          </p:cNvSpPr>
          <p:nvPr/>
        </p:nvSpPr>
        <p:spPr bwMode="auto">
          <a:xfrm>
            <a:off x="562567" y="4377404"/>
            <a:ext cx="8503612" cy="10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Provisional maturity Assessment</a:t>
            </a:r>
          </a:p>
        </p:txBody>
      </p:sp>
    </p:spTree>
    <p:extLst>
      <p:ext uri="{BB962C8B-B14F-4D97-AF65-F5344CB8AC3E}">
        <p14:creationId xmlns:p14="http://schemas.microsoft.com/office/powerpoint/2010/main" val="610669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Provisional Maturity Definition</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45</a:t>
            </a:fld>
            <a:endParaRPr lang="en-US" altLang="en-US"/>
          </a:p>
        </p:txBody>
      </p:sp>
      <p:sp>
        <p:nvSpPr>
          <p:cNvPr id="6" name="Content Placeholder 2"/>
          <p:cNvSpPr txBox="1">
            <a:spLocks/>
          </p:cNvSpPr>
          <p:nvPr/>
        </p:nvSpPr>
        <p:spPr bwMode="auto">
          <a:xfrm>
            <a:off x="564204" y="1245140"/>
            <a:ext cx="8317149" cy="31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800" dirty="0"/>
              <a:t>Validation activities are ongoing and the general research community is now encouraged to participate. </a:t>
            </a:r>
          </a:p>
          <a:p>
            <a:pPr lvl="0"/>
            <a:r>
              <a:rPr lang="en-US" sz="1800" dirty="0"/>
              <a:t>Severe algorithm anomalies are identified and under analysis. Solutions to anomalies are in development and testing. </a:t>
            </a:r>
          </a:p>
          <a:p>
            <a:pPr lvl="0"/>
            <a:r>
              <a:rPr lang="en-US" sz="1800" dirty="0"/>
              <a:t>Incremental product improvements may still be occurring. </a:t>
            </a:r>
          </a:p>
          <a:p>
            <a:pPr lvl="0"/>
            <a:r>
              <a:rPr lang="en-US" sz="1800" dirty="0" smtClean="0"/>
              <a:t>Product performance has been demonstrated through analysis of a small number of independent measurements obtained from GOES-15.</a:t>
            </a:r>
          </a:p>
          <a:p>
            <a:pPr lvl="0"/>
            <a:r>
              <a:rPr lang="en-US" sz="1800" dirty="0" smtClean="0"/>
              <a:t>Product </a:t>
            </a:r>
            <a:r>
              <a:rPr lang="en-US" sz="1800" dirty="0"/>
              <a:t>analysis is sufficient to establish product performance relative to expectations (Performance Baseline). </a:t>
            </a:r>
          </a:p>
          <a:p>
            <a:pPr lvl="0"/>
            <a:r>
              <a:rPr lang="en-US" sz="1800" dirty="0"/>
              <a:t>Documentation of product performance exists that includes recommended remediation strategies for all anomalies and weaknesses. Any algorithm changes associated with severe anomalies have been documented, implemented, and tested. </a:t>
            </a:r>
          </a:p>
          <a:p>
            <a:pPr lvl="0"/>
            <a:r>
              <a:rPr lang="en-US" sz="1800" dirty="0"/>
              <a:t>Testing has been fully documented. </a:t>
            </a:r>
          </a:p>
          <a:p>
            <a:pPr lvl="0"/>
            <a:r>
              <a:rPr lang="en-US" sz="1800" dirty="0"/>
              <a:t>Product is ready for operational use and for use in comprehensive </a:t>
            </a:r>
            <a:r>
              <a:rPr lang="en-US" sz="1800" dirty="0" err="1"/>
              <a:t>cal</a:t>
            </a:r>
            <a:r>
              <a:rPr lang="en-US" sz="1800" dirty="0"/>
              <a:t>/</a:t>
            </a:r>
            <a:r>
              <a:rPr lang="en-US" sz="1800" dirty="0" err="1"/>
              <a:t>val</a:t>
            </a:r>
            <a:r>
              <a:rPr lang="en-US" sz="1800" dirty="0"/>
              <a:t> activities and product optimization. </a:t>
            </a:r>
          </a:p>
          <a:p>
            <a:endParaRPr lang="en-US" sz="2800" dirty="0">
              <a:solidFill>
                <a:srgbClr val="FF0000"/>
              </a:solidFill>
            </a:endParaRPr>
          </a:p>
        </p:txBody>
      </p:sp>
    </p:spTree>
    <p:extLst>
      <p:ext uri="{BB962C8B-B14F-4D97-AF65-F5344CB8AC3E}">
        <p14:creationId xmlns:p14="http://schemas.microsoft.com/office/powerpoint/2010/main" val="1383901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Provisional Validation (1/2)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46</a:t>
            </a:fld>
            <a:endParaRPr lang="en-US" altLang="en-US"/>
          </a:p>
        </p:txBody>
      </p:sp>
      <p:graphicFrame>
        <p:nvGraphicFramePr>
          <p:cNvPr id="10" name="Shape 202"/>
          <p:cNvGraphicFramePr/>
          <p:nvPr>
            <p:extLst>
              <p:ext uri="{D42A27DB-BD31-4B8C-83A1-F6EECF244321}">
                <p14:modId xmlns:p14="http://schemas.microsoft.com/office/powerpoint/2010/main" val="1174758831"/>
              </p:ext>
            </p:extLst>
          </p:nvPr>
        </p:nvGraphicFramePr>
        <p:xfrm>
          <a:off x="330740" y="1144238"/>
          <a:ext cx="8356060" cy="4302800"/>
        </p:xfrm>
        <a:graphic>
          <a:graphicData uri="http://schemas.openxmlformats.org/drawingml/2006/table">
            <a:tbl>
              <a:tblPr>
                <a:noFill/>
              </a:tblPr>
              <a:tblGrid>
                <a:gridCol w="5323779"/>
                <a:gridCol w="3032281"/>
              </a:tblGrid>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Preparation Activities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Assessment</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smtClean="0">
                          <a:solidFill>
                            <a:schemeClr val="bg1"/>
                          </a:solidFill>
                          <a:latin typeface="Arial" panose="020B0604020202020204" pitchFamily="34" charset="0"/>
                          <a:ea typeface="Arial"/>
                          <a:cs typeface="Arial" panose="020B0604020202020204" pitchFamily="34" charset="0"/>
                          <a:sym typeface="Arial"/>
                        </a:rPr>
                        <a:t>Validation activities are ongoing and the general research community is now encouraged to participate.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Validation activities are ongoing. Results have been discussed with SWPC. Release of data by NCEI will enable research community participation.</a:t>
                      </a:r>
                      <a:endParaRPr sz="16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600" b="0" i="0" u="none" strike="noStrike" cap="none" dirty="0" smtClean="0">
                          <a:solidFill>
                            <a:schemeClr val="bg1"/>
                          </a:solidFill>
                          <a:latin typeface="Arial" panose="020B0604020202020204" pitchFamily="34" charset="0"/>
                          <a:ea typeface="Arial"/>
                          <a:cs typeface="Arial" panose="020B0604020202020204" pitchFamily="34" charset="0"/>
                          <a:sym typeface="Arial"/>
                        </a:rPr>
                        <a:t>Severe algorithm anomalies are identified and under analysis. Solutions to anomalies are in development and testing.</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There</a:t>
                      </a:r>
                      <a:r>
                        <a:rPr lang="en-US" sz="1600" u="none" strike="noStrike" cap="none" baseline="0" dirty="0" smtClean="0">
                          <a:solidFill>
                            <a:schemeClr val="bg1"/>
                          </a:solidFill>
                          <a:latin typeface="Arial" panose="020B0604020202020204" pitchFamily="34" charset="0"/>
                          <a:cs typeface="Arial" panose="020B0604020202020204" pitchFamily="34" charset="0"/>
                        </a:rPr>
                        <a:t> are no severe algorithm anomalies.</a:t>
                      </a:r>
                      <a:endParaRPr sz="16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600" b="0" i="0" u="none" strike="noStrike" cap="none" dirty="0" smtClean="0">
                          <a:solidFill>
                            <a:schemeClr val="bg1"/>
                          </a:solidFill>
                          <a:latin typeface="Arial" panose="020B0604020202020204" pitchFamily="34" charset="0"/>
                          <a:ea typeface="Arial"/>
                          <a:cs typeface="Arial" panose="020B0604020202020204" pitchFamily="34" charset="0"/>
                          <a:sym typeface="Arial"/>
                        </a:rPr>
                        <a:t>Incremental product improvements may still be occurring.</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Product improvements will result from the resolution to </a:t>
                      </a:r>
                      <a:r>
                        <a:rPr lang="en-US" sz="1600" u="none" strike="noStrike" cap="none" baseline="0" dirty="0" smtClean="0">
                          <a:solidFill>
                            <a:schemeClr val="bg1"/>
                          </a:solidFill>
                          <a:latin typeface="Arial" panose="020B0604020202020204" pitchFamily="34" charset="0"/>
                          <a:cs typeface="Arial" panose="020B0604020202020204" pitchFamily="34" charset="0"/>
                        </a:rPr>
                        <a:t>issues given on the slides titled "Remaining </a:t>
                      </a:r>
                      <a:r>
                        <a:rPr lang="en-US" altLang="en-US" sz="1600" dirty="0" smtClean="0">
                          <a:solidFill>
                            <a:schemeClr val="bg1"/>
                          </a:solidFill>
                          <a:latin typeface="Arial" panose="020B0604020202020204" pitchFamily="34" charset="0"/>
                          <a:ea typeface="MS Gothic" panose="020B0609070205080204" pitchFamily="49" charset="-128"/>
                          <a:cs typeface="Arial" panose="020B0604020202020204" pitchFamily="34" charset="0"/>
                        </a:rPr>
                        <a:t>XRS GPA Issues</a:t>
                      </a:r>
                      <a:r>
                        <a:rPr lang="en-US" sz="1600" u="none" strike="noStrike" cap="none" baseline="0" dirty="0" smtClean="0">
                          <a:solidFill>
                            <a:schemeClr val="bg1"/>
                          </a:solidFill>
                          <a:latin typeface="Arial" panose="020B0604020202020204" pitchFamily="34" charset="0"/>
                          <a:cs typeface="Arial" panose="020B0604020202020204" pitchFamily="34" charset="0"/>
                        </a:rPr>
                        <a:t>" and "Other Remaining XRS Issues"</a:t>
                      </a:r>
                      <a:endParaRPr sz="16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r>
            </a:tbl>
          </a:graphicData>
        </a:graphic>
      </p:graphicFrame>
    </p:spTree>
    <p:extLst>
      <p:ext uri="{BB962C8B-B14F-4D97-AF65-F5344CB8AC3E}">
        <p14:creationId xmlns:p14="http://schemas.microsoft.com/office/powerpoint/2010/main" val="47154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Provisional Validation (2/2)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47</a:t>
            </a:fld>
            <a:endParaRPr lang="en-US" altLang="en-US"/>
          </a:p>
        </p:txBody>
      </p:sp>
      <p:graphicFrame>
        <p:nvGraphicFramePr>
          <p:cNvPr id="10" name="Shape 202"/>
          <p:cNvGraphicFramePr/>
          <p:nvPr>
            <p:extLst>
              <p:ext uri="{D42A27DB-BD31-4B8C-83A1-F6EECF244321}">
                <p14:modId xmlns:p14="http://schemas.microsoft.com/office/powerpoint/2010/main" val="3632975402"/>
              </p:ext>
            </p:extLst>
          </p:nvPr>
        </p:nvGraphicFramePr>
        <p:xfrm>
          <a:off x="330740" y="1144238"/>
          <a:ext cx="8356060" cy="4881940"/>
        </p:xfrm>
        <a:graphic>
          <a:graphicData uri="http://schemas.openxmlformats.org/drawingml/2006/table">
            <a:tbl>
              <a:tblPr>
                <a:noFill/>
              </a:tblPr>
              <a:tblGrid>
                <a:gridCol w="5323779"/>
                <a:gridCol w="3032281"/>
              </a:tblGrid>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End State</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Assessment</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XRS flux</a:t>
                      </a:r>
                      <a:r>
                        <a:rPr lang="en-US" sz="1400" u="none" strike="noStrike" cap="none" baseline="0" dirty="0" smtClean="0">
                          <a:solidFill>
                            <a:schemeClr val="bg1"/>
                          </a:solidFill>
                          <a:latin typeface="Arial" panose="020B0604020202020204" pitchFamily="34" charset="0"/>
                          <a:cs typeface="Arial" panose="020B0604020202020204" pitchFamily="34" charset="0"/>
                        </a:rPr>
                        <a:t> measurements have been compared with measurements from GOES-15 and -17. Instrument was calibrated at NIST.</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Product analysis is sufficient to communicate product performance to users relative to expectations (Performance Baseline).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Yes, product</a:t>
                      </a:r>
                      <a:r>
                        <a:rPr lang="en-US" sz="1400" u="none" strike="noStrike" cap="none" baseline="0" dirty="0" smtClean="0">
                          <a:solidFill>
                            <a:schemeClr val="bg1"/>
                          </a:solidFill>
                          <a:latin typeface="Arial" panose="020B0604020202020204" pitchFamily="34" charset="0"/>
                          <a:cs typeface="Arial" panose="020B0604020202020204" pitchFamily="34" charset="0"/>
                        </a:rPr>
                        <a:t> performance will be communicated to users via the Readme.</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The PUG and</a:t>
                      </a:r>
                      <a:r>
                        <a:rPr lang="en-US" sz="1400" u="none" strike="noStrike" cap="none" baseline="0" dirty="0" smtClean="0">
                          <a:solidFill>
                            <a:schemeClr val="bg1"/>
                          </a:solidFill>
                          <a:latin typeface="Arial" panose="020B0604020202020204" pitchFamily="34" charset="0"/>
                          <a:cs typeface="Arial" panose="020B0604020202020204" pitchFamily="34" charset="0"/>
                        </a:rPr>
                        <a:t> CDRL80 require some updates. This presentation details major remaining issues and remediation strategies. The Readme will summarize remaining issues and strategies. Strategies have been discussed extensively with SWPC and agreed to by them.</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Testing has been fully documented.</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This presentation,</a:t>
                      </a:r>
                      <a:r>
                        <a:rPr lang="en-US" sz="1400" u="none" strike="noStrike" cap="none" baseline="0" dirty="0" smtClean="0">
                          <a:solidFill>
                            <a:schemeClr val="bg1"/>
                          </a:solidFill>
                          <a:latin typeface="Arial" panose="020B0604020202020204" pitchFamily="34" charset="0"/>
                          <a:cs typeface="Arial" panose="020B0604020202020204" pitchFamily="34" charset="0"/>
                        </a:rPr>
                        <a:t> PLT reports, and PLPT reports.</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Product is ready for operational use and for use in comprehensive cal/val activities and product optimization.</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Yes (for NCEI).</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bl>
          </a:graphicData>
        </a:graphic>
      </p:graphicFrame>
    </p:spTree>
    <p:extLst>
      <p:ext uri="{BB962C8B-B14F-4D97-AF65-F5344CB8AC3E}">
        <p14:creationId xmlns:p14="http://schemas.microsoft.com/office/powerpoint/2010/main" val="1840546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Summary and Recommendations</a:t>
            </a:r>
            <a:endParaRPr lang="en-US" dirty="0"/>
          </a:p>
        </p:txBody>
      </p:sp>
      <p:sp>
        <p:nvSpPr>
          <p:cNvPr id="4" name="Content Placeholder 2"/>
          <p:cNvSpPr>
            <a:spLocks noGrp="1"/>
          </p:cNvSpPr>
          <p:nvPr>
            <p:ph idx="1"/>
          </p:nvPr>
        </p:nvSpPr>
        <p:spPr>
          <a:xfrm>
            <a:off x="400892" y="4891477"/>
            <a:ext cx="8285908" cy="1139142"/>
          </a:xfrm>
          <a:solidFill>
            <a:schemeClr val="accent5">
              <a:lumMod val="75000"/>
            </a:schemeClr>
          </a:solidFill>
        </p:spPr>
        <p:txBody>
          <a:bodyPr/>
          <a:lstStyle/>
          <a:p>
            <a:pPr marL="0" indent="0" algn="ctr">
              <a:buNone/>
            </a:pPr>
            <a:r>
              <a:rPr lang="en-US" dirty="0" smtClean="0">
                <a:cs typeface="Lao UI" panose="020B0502040204020203" pitchFamily="34" charset="0"/>
              </a:rPr>
              <a:t>NCEI-CO recommends </a:t>
            </a:r>
            <a:r>
              <a:rPr lang="en-US" dirty="0">
                <a:cs typeface="Lao UI" panose="020B0502040204020203" pitchFamily="34" charset="0"/>
              </a:rPr>
              <a:t>that </a:t>
            </a:r>
            <a:r>
              <a:rPr lang="en-US" dirty="0" smtClean="0">
                <a:cs typeface="Lao UI" panose="020B0502040204020203" pitchFamily="34" charset="0"/>
              </a:rPr>
              <a:t>FM2 XRS L1b data </a:t>
            </a:r>
            <a:r>
              <a:rPr lang="en-US" dirty="0">
                <a:cs typeface="Lao UI" panose="020B0502040204020203" pitchFamily="34" charset="0"/>
              </a:rPr>
              <a:t>be transitioned to </a:t>
            </a:r>
            <a:r>
              <a:rPr lang="en-US" dirty="0" smtClean="0">
                <a:cs typeface="Lao UI" panose="020B0502040204020203" pitchFamily="34" charset="0"/>
              </a:rPr>
              <a:t>Provisional status </a:t>
            </a:r>
            <a:r>
              <a:rPr lang="en-US" dirty="0">
                <a:cs typeface="Lao UI" panose="020B0502040204020203" pitchFamily="34" charset="0"/>
              </a:rPr>
              <a:t>at this </a:t>
            </a:r>
            <a:r>
              <a:rPr lang="en-US" dirty="0" smtClean="0">
                <a:cs typeface="Lao UI" panose="020B0502040204020203" pitchFamily="34" charset="0"/>
              </a:rPr>
              <a:t>time.</a:t>
            </a:r>
            <a:endParaRPr lang="en-US" sz="24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48</a:t>
            </a:fld>
            <a:endParaRPr lang="en-US" altLang="en-US"/>
          </a:p>
        </p:txBody>
      </p:sp>
      <p:sp>
        <p:nvSpPr>
          <p:cNvPr id="6" name="Content Placeholder 2"/>
          <p:cNvSpPr txBox="1">
            <a:spLocks/>
          </p:cNvSpPr>
          <p:nvPr/>
        </p:nvSpPr>
        <p:spPr bwMode="auto">
          <a:xfrm>
            <a:off x="564204" y="1245140"/>
            <a:ext cx="8317149" cy="31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All sensors are performing very well.</a:t>
            </a:r>
          </a:p>
          <a:p>
            <a:r>
              <a:rPr lang="en-US" sz="2800" dirty="0" smtClean="0"/>
              <a:t>Calibration LUTs have been updated. Further updates will occur.</a:t>
            </a:r>
          </a:p>
          <a:p>
            <a:r>
              <a:rPr lang="en-US" sz="2800" dirty="0" smtClean="0"/>
              <a:t>Observed issues are similar to those for GOES-16.</a:t>
            </a:r>
          </a:p>
          <a:p>
            <a:r>
              <a:rPr lang="en-US" sz="2800" dirty="0" smtClean="0"/>
              <a:t>Promising paths toward diagnoses and fixes of issues have been identified.</a:t>
            </a:r>
          </a:p>
          <a:p>
            <a:r>
              <a:rPr lang="en-US" sz="2800" dirty="0" smtClean="0"/>
              <a:t> Some issues will prevent Full status unless resolved.</a:t>
            </a:r>
            <a:endParaRPr lang="en-US" sz="2800" dirty="0">
              <a:solidFill>
                <a:srgbClr val="FF0000"/>
              </a:solidFill>
            </a:endParaRPr>
          </a:p>
        </p:txBody>
      </p:sp>
    </p:spTree>
    <p:extLst>
      <p:ext uri="{BB962C8B-B14F-4D97-AF65-F5344CB8AC3E}">
        <p14:creationId xmlns:p14="http://schemas.microsoft.com/office/powerpoint/2010/main" val="1329225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49</a:t>
            </a:fld>
            <a:endParaRPr lang="en-US" altLang="en-US"/>
          </a:p>
        </p:txBody>
      </p:sp>
      <p:sp>
        <p:nvSpPr>
          <p:cNvPr id="5" name="Title 1"/>
          <p:cNvSpPr txBox="1">
            <a:spLocks/>
          </p:cNvSpPr>
          <p:nvPr/>
        </p:nvSpPr>
        <p:spPr bwMode="auto">
          <a:xfrm>
            <a:off x="722313" y="4406900"/>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Path to </a:t>
            </a:r>
            <a:r>
              <a:rPr kumimoji="0" lang="en-US" sz="4000" i="0" u="none" strike="noStrike" kern="1200" cap="all" spc="0" normalizeH="0" baseline="0" noProof="0" dirty="0" err="1" smtClean="0">
                <a:ln>
                  <a:noFill/>
                </a:ln>
                <a:solidFill>
                  <a:sysClr val="window" lastClr="FFFFFF"/>
                </a:solidFill>
                <a:effectLst/>
                <a:uLnTx/>
                <a:uFillTx/>
                <a:latin typeface="Calibri"/>
                <a:ea typeface="MS PGothic" panose="020B0600070205080204" pitchFamily="34" charset="-128"/>
                <a:cs typeface="+mj-cs"/>
              </a:rPr>
              <a:t>FUll</a:t>
            </a: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 Validation</a:t>
            </a:r>
          </a:p>
        </p:txBody>
      </p:sp>
    </p:spTree>
    <p:extLst>
      <p:ext uri="{BB962C8B-B14F-4D97-AF65-F5344CB8AC3E}">
        <p14:creationId xmlns:p14="http://schemas.microsoft.com/office/powerpoint/2010/main" val="4147255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5</a:t>
            </a:fld>
            <a:endParaRPr lang="en-US" altLang="en-US"/>
          </a:p>
        </p:txBody>
      </p:sp>
      <p:sp>
        <p:nvSpPr>
          <p:cNvPr id="5" name="Content Placeholder 4"/>
          <p:cNvSpPr>
            <a:spLocks noGrp="1"/>
          </p:cNvSpPr>
          <p:nvPr>
            <p:ph idx="4294967295"/>
          </p:nvPr>
        </p:nvSpPr>
        <p:spPr>
          <a:xfrm>
            <a:off x="253512" y="1376155"/>
            <a:ext cx="5105400" cy="3772494"/>
          </a:xfrm>
          <a:prstGeom prst="rect">
            <a:avLst/>
          </a:prstGeom>
        </p:spPr>
        <p:txBody>
          <a:bodyPr/>
          <a:lstStyle/>
          <a:p>
            <a:r>
              <a:rPr lang="en-US" sz="2400" dirty="0" smtClean="0">
                <a:solidFill>
                  <a:srgbClr val="92D050"/>
                </a:solidFill>
              </a:rPr>
              <a:t>X-Ray </a:t>
            </a:r>
            <a:r>
              <a:rPr lang="en-US" sz="2400" dirty="0">
                <a:solidFill>
                  <a:srgbClr val="92D050"/>
                </a:solidFill>
              </a:rPr>
              <a:t>Sensor (XRS</a:t>
            </a:r>
            <a:r>
              <a:rPr lang="en-US" sz="2400" dirty="0" smtClean="0">
                <a:solidFill>
                  <a:srgbClr val="92D050"/>
                </a:solidFill>
              </a:rPr>
              <a:t>)</a:t>
            </a:r>
          </a:p>
          <a:p>
            <a:pPr lvl="1"/>
            <a:r>
              <a:rPr lang="en-US" sz="1800" dirty="0">
                <a:solidFill>
                  <a:srgbClr val="92D050"/>
                </a:solidFill>
              </a:rPr>
              <a:t>Monitor solar </a:t>
            </a:r>
            <a:r>
              <a:rPr lang="en-US" sz="1800" dirty="0" smtClean="0">
                <a:solidFill>
                  <a:srgbClr val="92D050"/>
                </a:solidFill>
              </a:rPr>
              <a:t>flares </a:t>
            </a:r>
          </a:p>
          <a:p>
            <a:pPr lvl="2"/>
            <a:r>
              <a:rPr lang="en-US" sz="1800" dirty="0" smtClean="0">
                <a:solidFill>
                  <a:srgbClr val="92D050"/>
                </a:solidFill>
              </a:rPr>
              <a:t>Impacts communications and navigation</a:t>
            </a:r>
          </a:p>
          <a:p>
            <a:pPr lvl="2"/>
            <a:r>
              <a:rPr lang="en-US" sz="1800" dirty="0" smtClean="0">
                <a:solidFill>
                  <a:srgbClr val="92D050"/>
                </a:solidFill>
              </a:rPr>
              <a:t>Warning for potential SEP events</a:t>
            </a:r>
          </a:p>
          <a:p>
            <a:pPr lvl="1"/>
            <a:endParaRPr lang="en-US" sz="1000" dirty="0" smtClean="0"/>
          </a:p>
          <a:p>
            <a:r>
              <a:rPr lang="en-US" sz="2400" dirty="0" smtClean="0">
                <a:solidFill>
                  <a:schemeClr val="tx2">
                    <a:lumMod val="20000"/>
                    <a:lumOff val="80000"/>
                  </a:schemeClr>
                </a:solidFill>
              </a:rPr>
              <a:t>Extreme </a:t>
            </a:r>
            <a:r>
              <a:rPr lang="en-US" sz="2400" dirty="0">
                <a:solidFill>
                  <a:schemeClr val="tx2">
                    <a:lumMod val="20000"/>
                    <a:lumOff val="80000"/>
                  </a:schemeClr>
                </a:solidFill>
              </a:rPr>
              <a:t>Ultraviolet Sensor (EUVS</a:t>
            </a:r>
            <a:r>
              <a:rPr lang="en-US" sz="2400" dirty="0" smtClean="0">
                <a:solidFill>
                  <a:schemeClr val="tx2">
                    <a:lumMod val="20000"/>
                    <a:lumOff val="80000"/>
                  </a:schemeClr>
                </a:solidFill>
              </a:rPr>
              <a:t>)</a:t>
            </a:r>
          </a:p>
          <a:p>
            <a:pPr lvl="1"/>
            <a:r>
              <a:rPr lang="en-US" sz="2000" dirty="0" smtClean="0">
                <a:solidFill>
                  <a:schemeClr val="tx2">
                    <a:lumMod val="20000"/>
                    <a:lumOff val="80000"/>
                  </a:schemeClr>
                </a:solidFill>
              </a:rPr>
              <a:t>Measures ultraviolet irradiance which impacts upper atmosphere</a:t>
            </a:r>
          </a:p>
          <a:p>
            <a:pPr lvl="1"/>
            <a:endParaRPr lang="en-US" sz="1000" dirty="0" smtClean="0"/>
          </a:p>
          <a:p>
            <a:r>
              <a:rPr lang="en-US" sz="2400" dirty="0" smtClean="0">
                <a:solidFill>
                  <a:schemeClr val="accent6">
                    <a:lumMod val="60000"/>
                    <a:lumOff val="40000"/>
                  </a:schemeClr>
                </a:solidFill>
              </a:rPr>
              <a:t>Sun Pointing Sensor (SPS) </a:t>
            </a:r>
          </a:p>
          <a:p>
            <a:pPr lvl="1"/>
            <a:r>
              <a:rPr lang="en-US" sz="1800" dirty="0" smtClean="0">
                <a:solidFill>
                  <a:schemeClr val="accent6">
                    <a:lumMod val="60000"/>
                    <a:lumOff val="40000"/>
                  </a:schemeClr>
                </a:solidFill>
              </a:rPr>
              <a:t>Used for alignment (quad diode, 3.5</a:t>
            </a:r>
            <a:r>
              <a:rPr lang="en-US" sz="1800" dirty="0" smtClean="0">
                <a:solidFill>
                  <a:schemeClr val="accent6">
                    <a:lumMod val="60000"/>
                    <a:lumOff val="40000"/>
                  </a:schemeClr>
                </a:solidFill>
                <a:sym typeface="Symbol" panose="05050102010706020507" pitchFamily="18" charset="2"/>
              </a:rPr>
              <a:t> FOV)</a:t>
            </a:r>
            <a:endParaRPr lang="en-US" altLang="en-US" sz="2400" b="1" dirty="0" smtClean="0">
              <a:solidFill>
                <a:srgbClr val="FF0000"/>
              </a:solidFill>
            </a:endParaRPr>
          </a:p>
        </p:txBody>
      </p:sp>
      <p:sp>
        <p:nvSpPr>
          <p:cNvPr id="3" name="Title 2"/>
          <p:cNvSpPr>
            <a:spLocks noGrp="1"/>
          </p:cNvSpPr>
          <p:nvPr>
            <p:ph type="title" idx="4294967295"/>
          </p:nvPr>
        </p:nvSpPr>
        <p:spPr>
          <a:xfrm>
            <a:off x="-77821" y="46038"/>
            <a:ext cx="9221821" cy="1143000"/>
          </a:xfrm>
          <a:prstGeom prst="rect">
            <a:avLst/>
          </a:prstGeom>
        </p:spPr>
        <p:txBody>
          <a:bodyPr/>
          <a:lstStyle/>
          <a:p>
            <a:r>
              <a:rPr lang="en-US" dirty="0" smtClean="0"/>
              <a:t>EUV and X-Ray Irradiance Sensors (EXIS)</a:t>
            </a:r>
            <a:endParaRPr lang="en-US" b="1" dirty="0">
              <a:cs typeface="Arial" pitchFamily="34" charset="0"/>
            </a:endParaRPr>
          </a:p>
        </p:txBody>
      </p:sp>
      <p:sp>
        <p:nvSpPr>
          <p:cNvPr id="8" name="TextBox 7"/>
          <p:cNvSpPr txBox="1"/>
          <p:nvPr/>
        </p:nvSpPr>
        <p:spPr>
          <a:xfrm>
            <a:off x="403986" y="5804312"/>
            <a:ext cx="8040415" cy="707886"/>
          </a:xfrm>
          <a:prstGeom prst="rect">
            <a:avLst/>
          </a:prstGeom>
          <a:noFill/>
        </p:spPr>
        <p:txBody>
          <a:bodyPr wrap="square" rtlCol="0">
            <a:spAutoFit/>
          </a:bodyPr>
          <a:lstStyle/>
          <a:p>
            <a:pPr algn="ctr"/>
            <a:r>
              <a:rPr lang="en-US" sz="2000" dirty="0" smtClean="0">
                <a:solidFill>
                  <a:srgbClr val="FFFF00"/>
                </a:solidFill>
              </a:rPr>
              <a:t>EXIS was designed, built and tested by the Laboratory for Atmospheric and Space Physics (LASP) at the University of Colorado. </a:t>
            </a:r>
            <a:endParaRPr lang="en-US" sz="2000" dirty="0">
              <a:solidFill>
                <a:srgbClr val="FFFF00"/>
              </a:solidFill>
            </a:endParaRPr>
          </a:p>
        </p:txBody>
      </p:sp>
      <p:pic>
        <p:nvPicPr>
          <p:cNvPr id="10" name="Picture 9" descr="EXIS top level iso.TIF"/>
          <p:cNvPicPr/>
          <p:nvPr/>
        </p:nvPicPr>
        <p:blipFill>
          <a:blip r:embed="rId3" cstate="print">
            <a:extLst>
              <a:ext uri="{28A0092B-C50C-407E-A947-70E740481C1C}">
                <a14:useLocalDpi xmlns:a14="http://schemas.microsoft.com/office/drawing/2010/main" val="0"/>
              </a:ext>
            </a:extLst>
          </a:blip>
          <a:srcRect/>
          <a:stretch>
            <a:fillRect/>
          </a:stretch>
        </p:blipFill>
        <p:spPr>
          <a:xfrm>
            <a:off x="5486400" y="1476375"/>
            <a:ext cx="3486150" cy="2722562"/>
          </a:xfrm>
          <a:prstGeom prst="rect">
            <a:avLst/>
          </a:prstGeom>
        </p:spPr>
      </p:pic>
      <p:sp>
        <p:nvSpPr>
          <p:cNvPr id="6" name="TextBox 5"/>
          <p:cNvSpPr txBox="1"/>
          <p:nvPr/>
        </p:nvSpPr>
        <p:spPr>
          <a:xfrm>
            <a:off x="6441903" y="3671198"/>
            <a:ext cx="532710" cy="369332"/>
          </a:xfrm>
          <a:prstGeom prst="rect">
            <a:avLst/>
          </a:prstGeom>
          <a:noFill/>
        </p:spPr>
        <p:txBody>
          <a:bodyPr wrap="none" rtlCol="0">
            <a:spAutoFit/>
          </a:bodyPr>
          <a:lstStyle/>
          <a:p>
            <a:r>
              <a:rPr lang="en-US" dirty="0" smtClean="0">
                <a:solidFill>
                  <a:srgbClr val="00B050"/>
                </a:solidFill>
              </a:rPr>
              <a:t>XRS</a:t>
            </a:r>
            <a:endParaRPr lang="en-US" dirty="0">
              <a:solidFill>
                <a:srgbClr val="00B050"/>
              </a:solidFill>
            </a:endParaRPr>
          </a:p>
        </p:txBody>
      </p:sp>
      <p:sp>
        <p:nvSpPr>
          <p:cNvPr id="7" name="Oval 6"/>
          <p:cNvSpPr/>
          <p:nvPr/>
        </p:nvSpPr>
        <p:spPr>
          <a:xfrm rot="1982292">
            <a:off x="5799238" y="2801178"/>
            <a:ext cx="2109591" cy="837912"/>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413331" y="3869293"/>
            <a:ext cx="514885" cy="369332"/>
          </a:xfrm>
          <a:prstGeom prst="rect">
            <a:avLst/>
          </a:prstGeom>
          <a:noFill/>
        </p:spPr>
        <p:txBody>
          <a:bodyPr wrap="none" rtlCol="0">
            <a:spAutoFit/>
          </a:bodyPr>
          <a:lstStyle/>
          <a:p>
            <a:r>
              <a:rPr lang="en-US" dirty="0" smtClean="0">
                <a:solidFill>
                  <a:schemeClr val="accent6">
                    <a:lumMod val="75000"/>
                  </a:schemeClr>
                </a:solidFill>
              </a:rPr>
              <a:t>SPS</a:t>
            </a:r>
            <a:endParaRPr lang="en-US" dirty="0">
              <a:solidFill>
                <a:schemeClr val="accent6">
                  <a:lumMod val="75000"/>
                </a:schemeClr>
              </a:solidFill>
            </a:endParaRPr>
          </a:p>
        </p:txBody>
      </p:sp>
      <p:sp>
        <p:nvSpPr>
          <p:cNvPr id="12" name="Oval 11"/>
          <p:cNvSpPr/>
          <p:nvPr/>
        </p:nvSpPr>
        <p:spPr>
          <a:xfrm rot="20002029">
            <a:off x="8074423" y="3738473"/>
            <a:ext cx="589145" cy="298116"/>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p:cNvSpPr/>
          <p:nvPr/>
        </p:nvSpPr>
        <p:spPr>
          <a:xfrm rot="2197183">
            <a:off x="6615087" y="2411736"/>
            <a:ext cx="2701986" cy="1101613"/>
          </a:xfrm>
          <a:prstGeom prst="arc">
            <a:avLst>
              <a:gd name="adj1" fmla="val 8756112"/>
              <a:gd name="adj2" fmla="val 120265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8038859" y="2441099"/>
            <a:ext cx="680251" cy="369332"/>
          </a:xfrm>
          <a:prstGeom prst="rect">
            <a:avLst/>
          </a:prstGeom>
          <a:noFill/>
        </p:spPr>
        <p:txBody>
          <a:bodyPr wrap="none" rtlCol="0">
            <a:spAutoFit/>
          </a:bodyPr>
          <a:lstStyle/>
          <a:p>
            <a:r>
              <a:rPr lang="en-US" dirty="0" smtClean="0">
                <a:solidFill>
                  <a:srgbClr val="034ABD"/>
                </a:solidFill>
              </a:rPr>
              <a:t>EUVS</a:t>
            </a:r>
            <a:endParaRPr lang="en-US" dirty="0">
              <a:solidFill>
                <a:srgbClr val="034ABD"/>
              </a:solidFill>
            </a:endParaRPr>
          </a:p>
        </p:txBody>
      </p:sp>
    </p:spTree>
    <p:extLst>
      <p:ext uri="{BB962C8B-B14F-4D97-AF65-F5344CB8AC3E}">
        <p14:creationId xmlns:p14="http://schemas.microsoft.com/office/powerpoint/2010/main" val="3071224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t>Path to Full Validation</a:t>
            </a:r>
            <a:endParaRPr lang="en-US" dirty="0"/>
          </a:p>
        </p:txBody>
      </p:sp>
      <p:sp>
        <p:nvSpPr>
          <p:cNvPr id="4" name="Content Placeholder 2"/>
          <p:cNvSpPr>
            <a:spLocks noGrp="1"/>
          </p:cNvSpPr>
          <p:nvPr>
            <p:ph idx="1"/>
          </p:nvPr>
        </p:nvSpPr>
        <p:spPr>
          <a:xfrm>
            <a:off x="457200" y="1127176"/>
            <a:ext cx="8044344" cy="3273791"/>
          </a:xfrm>
        </p:spPr>
        <p:txBody>
          <a:bodyPr/>
          <a:lstStyle/>
          <a:p>
            <a:pPr marL="233363" indent="-233363">
              <a:spcBef>
                <a:spcPts val="0"/>
              </a:spcBef>
            </a:pPr>
            <a:r>
              <a:rPr lang="en-US" sz="2400" dirty="0" smtClean="0"/>
              <a:t>Need X-Class flare and SEP events.</a:t>
            </a:r>
          </a:p>
          <a:p>
            <a:pPr marL="233363" indent="-233363">
              <a:spcBef>
                <a:spcPts val="0"/>
              </a:spcBef>
            </a:pPr>
            <a:r>
              <a:rPr lang="en-US" sz="2400" dirty="0" smtClean="0"/>
              <a:t>Data analysis with </a:t>
            </a:r>
            <a:r>
              <a:rPr lang="en-US" sz="2400" dirty="0"/>
              <a:t>L1b, </a:t>
            </a:r>
            <a:r>
              <a:rPr lang="en-US" sz="2400" dirty="0" smtClean="0"/>
              <a:t>L2, and locally processed L0 data</a:t>
            </a:r>
            <a:r>
              <a:rPr lang="en-US" sz="2000" dirty="0" smtClean="0"/>
              <a:t>.</a:t>
            </a:r>
          </a:p>
          <a:p>
            <a:pPr marL="233363" indent="-233363">
              <a:spcBef>
                <a:spcPts val="0"/>
              </a:spcBef>
            </a:pPr>
            <a:r>
              <a:rPr lang="en-US" sz="2400" dirty="0" smtClean="0"/>
              <a:t>Identify and resolve instrument issues including those listed in the Summary of Remaining Issues slides. </a:t>
            </a:r>
          </a:p>
          <a:p>
            <a:pPr marL="233363" indent="-233363">
              <a:spcBef>
                <a:spcPts val="0"/>
              </a:spcBef>
            </a:pPr>
            <a:r>
              <a:rPr lang="en-US" sz="2400" dirty="0" smtClean="0"/>
              <a:t>Analyze daily</a:t>
            </a:r>
            <a:r>
              <a:rPr lang="en-US" sz="2400" dirty="0"/>
              <a:t>, weekly and quarterly </a:t>
            </a:r>
            <a:r>
              <a:rPr lang="en-US" sz="2400" dirty="0" smtClean="0"/>
              <a:t>calibrations.</a:t>
            </a:r>
          </a:p>
          <a:p>
            <a:pPr marL="233363" indent="-233363">
              <a:spcBef>
                <a:spcPts val="0"/>
              </a:spcBef>
            </a:pPr>
            <a:r>
              <a:rPr lang="en-US" sz="2400" dirty="0" smtClean="0"/>
              <a:t>Provide updated calibration tables.</a:t>
            </a:r>
          </a:p>
          <a:p>
            <a:pPr marL="233363" indent="-233363">
              <a:spcBef>
                <a:spcPts val="0"/>
              </a:spcBef>
            </a:pPr>
            <a:r>
              <a:rPr lang="en-US" sz="2400" dirty="0" smtClean="0"/>
              <a:t>Continue analyzing PLPTs with more solar activity</a:t>
            </a:r>
          </a:p>
          <a:p>
            <a:pPr marL="633413" lvl="1" indent="-233363">
              <a:spcBef>
                <a:spcPts val="0"/>
              </a:spcBef>
            </a:pPr>
            <a:r>
              <a:rPr lang="en-US" sz="2000" dirty="0"/>
              <a:t>#12: </a:t>
            </a:r>
            <a:r>
              <a:rPr lang="en-US" sz="2000" dirty="0">
                <a:ea typeface="Calibri" panose="020F0502020204030204" pitchFamily="34" charset="0"/>
                <a:cs typeface="Times New Roman" panose="02020603050405020304" pitchFamily="18" charset="0"/>
              </a:rPr>
              <a:t>XRS L1b </a:t>
            </a:r>
            <a:r>
              <a:rPr lang="en-US" sz="2000" dirty="0" smtClean="0">
                <a:ea typeface="Calibri" panose="020F0502020204030204" pitchFamily="34" charset="0"/>
                <a:cs typeface="Times New Roman" panose="02020603050405020304" pitchFamily="18" charset="0"/>
              </a:rPr>
              <a:t>Uncertainties - currently uncertainties are extrapolated </a:t>
            </a:r>
          </a:p>
          <a:p>
            <a:pPr marL="400050" lvl="1" indent="0">
              <a:spcBef>
                <a:spcPts val="0"/>
              </a:spcBef>
              <a:buNone/>
            </a:pPr>
            <a:r>
              <a:rPr lang="en-US" sz="2000" dirty="0">
                <a:ea typeface="Calibri" panose="020F0502020204030204" pitchFamily="34" charset="0"/>
                <a:cs typeface="Times New Roman" panose="02020603050405020304" pitchFamily="18" charset="0"/>
              </a:rPr>
              <a:t> </a:t>
            </a:r>
            <a:r>
              <a:rPr lang="en-US" sz="2000" dirty="0" smtClean="0">
                <a:ea typeface="Calibri" panose="020F0502020204030204" pitchFamily="34" charset="0"/>
                <a:cs typeface="Times New Roman" panose="02020603050405020304" pitchFamily="18" charset="0"/>
              </a:rPr>
              <a:t>            for larger flare classes</a:t>
            </a:r>
          </a:p>
          <a:p>
            <a:pPr marL="633413" lvl="1" indent="-233363">
              <a:spcBef>
                <a:spcPts val="0"/>
              </a:spcBef>
            </a:pPr>
            <a:r>
              <a:rPr lang="en-US" sz="2000" dirty="0"/>
              <a:t>#13: </a:t>
            </a:r>
            <a:r>
              <a:rPr lang="en-US" sz="2000" dirty="0">
                <a:ea typeface="Calibri" panose="020F0502020204030204" pitchFamily="34" charset="0"/>
                <a:cs typeface="Times New Roman" panose="02020603050405020304" pitchFamily="18" charset="0"/>
              </a:rPr>
              <a:t>XRS Flare Location </a:t>
            </a:r>
            <a:r>
              <a:rPr lang="en-US" sz="2000" dirty="0" smtClean="0">
                <a:ea typeface="Calibri" panose="020F0502020204030204" pitchFamily="34" charset="0"/>
                <a:cs typeface="Times New Roman" panose="02020603050405020304" pitchFamily="18" charset="0"/>
              </a:rPr>
              <a:t>Comparison - uncertainties are much lower </a:t>
            </a:r>
          </a:p>
          <a:p>
            <a:pPr marL="400050" lvl="1" indent="0">
              <a:spcBef>
                <a:spcPts val="0"/>
              </a:spcBef>
              <a:buNone/>
            </a:pPr>
            <a:r>
              <a:rPr lang="en-US" sz="2000" dirty="0">
                <a:ea typeface="Calibri" panose="020F0502020204030204" pitchFamily="34" charset="0"/>
                <a:cs typeface="Times New Roman" panose="02020603050405020304" pitchFamily="18" charset="0"/>
              </a:rPr>
              <a:t> </a:t>
            </a:r>
            <a:r>
              <a:rPr lang="en-US" sz="2000" dirty="0" smtClean="0">
                <a:ea typeface="Calibri" panose="020F0502020204030204" pitchFamily="34" charset="0"/>
                <a:cs typeface="Times New Roman" panose="02020603050405020304" pitchFamily="18" charset="0"/>
              </a:rPr>
              <a:t>            for higher flare classes; will allow testing of algorithm.</a:t>
            </a:r>
          </a:p>
          <a:p>
            <a:pPr marL="633413" lvl="1" indent="-233363">
              <a:spcBef>
                <a:spcPts val="0"/>
              </a:spcBef>
            </a:pPr>
            <a:r>
              <a:rPr lang="en-US" sz="2000" dirty="0" smtClean="0">
                <a:cs typeface="Times New Roman" panose="02020603050405020304" pitchFamily="18" charset="0"/>
              </a:rPr>
              <a:t>#14: </a:t>
            </a:r>
            <a:r>
              <a:rPr lang="en-US" sz="2000" dirty="0" err="1" smtClean="0">
                <a:cs typeface="Times New Roman" panose="02020603050405020304" pitchFamily="18" charset="0"/>
              </a:rPr>
              <a:t>Intersatellite</a:t>
            </a:r>
            <a:r>
              <a:rPr lang="en-US" sz="2000" dirty="0">
                <a:cs typeface="Times New Roman" panose="02020603050405020304" pitchFamily="18" charset="0"/>
              </a:rPr>
              <a:t> </a:t>
            </a:r>
            <a:r>
              <a:rPr lang="en-US" sz="2000" dirty="0" smtClean="0">
                <a:cs typeface="Times New Roman" panose="02020603050405020304" pitchFamily="18" charset="0"/>
              </a:rPr>
              <a:t>Comparisons</a:t>
            </a:r>
            <a:endParaRPr lang="en-US" sz="2400" dirty="0" smtClean="0"/>
          </a:p>
          <a:p>
            <a:pPr marL="233363" indent="-233363">
              <a:spcBef>
                <a:spcPts val="0"/>
              </a:spcBef>
            </a:pPr>
            <a:r>
              <a:rPr lang="en-US" sz="2400" dirty="0"/>
              <a:t>Verify L1b </a:t>
            </a:r>
            <a:r>
              <a:rPr lang="en-US" sz="2400" dirty="0" smtClean="0"/>
              <a:t>revisions for ADRs on Remaining GPA Issues slides.</a:t>
            </a:r>
          </a:p>
          <a:p>
            <a:pPr marL="233363" indent="-233363">
              <a:spcBef>
                <a:spcPts val="0"/>
              </a:spcBef>
            </a:pPr>
            <a:r>
              <a:rPr lang="en-US" sz="2400" dirty="0" smtClean="0"/>
              <a:t>Complete waiver submission process.</a:t>
            </a:r>
            <a:endParaRPr lang="en-US" sz="2400" dirty="0"/>
          </a:p>
          <a:p>
            <a:pPr marL="233363" indent="-233363">
              <a:spcBef>
                <a:spcPts val="0"/>
              </a:spcBef>
            </a:pPr>
            <a:endParaRPr lang="en-US" sz="2400" dirty="0" smtClean="0"/>
          </a:p>
          <a:p>
            <a:pPr marL="0" indent="0">
              <a:buNone/>
            </a:pPr>
            <a:endParaRPr lang="en-US" sz="2400" dirty="0" smtClean="0"/>
          </a:p>
          <a:p>
            <a:pPr marL="0" indent="0">
              <a:buNone/>
            </a:pPr>
            <a:endParaRPr lang="en-US" sz="1600" dirty="0">
              <a:solidFill>
                <a:schemeClr val="accent2">
                  <a:lumMod val="40000"/>
                  <a:lumOff val="60000"/>
                </a:schemeClr>
              </a:solidFill>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50</a:t>
            </a:fld>
            <a:endParaRPr lang="en-US" altLang="en-US" dirty="0"/>
          </a:p>
        </p:txBody>
      </p:sp>
    </p:spTree>
    <p:extLst>
      <p:ext uri="{BB962C8B-B14F-4D97-AF65-F5344CB8AC3E}">
        <p14:creationId xmlns:p14="http://schemas.microsoft.com/office/powerpoint/2010/main" val="3031325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sz="3200" dirty="0" smtClean="0">
                <a:solidFill>
                  <a:prstClr val="white"/>
                </a:solidFill>
              </a:rPr>
              <a:t>Risks for Full Validation Status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51</a:t>
            </a:fld>
            <a:endParaRPr lang="en-US" altLang="en-US"/>
          </a:p>
        </p:txBody>
      </p:sp>
      <p:graphicFrame>
        <p:nvGraphicFramePr>
          <p:cNvPr id="18" name="Content Placeholder 5"/>
          <p:cNvGraphicFramePr>
            <a:graphicFrameLocks/>
          </p:cNvGraphicFramePr>
          <p:nvPr>
            <p:extLst>
              <p:ext uri="{D42A27DB-BD31-4B8C-83A1-F6EECF244321}">
                <p14:modId xmlns:p14="http://schemas.microsoft.com/office/powerpoint/2010/main" val="1734314327"/>
              </p:ext>
            </p:extLst>
          </p:nvPr>
        </p:nvGraphicFramePr>
        <p:xfrm>
          <a:off x="457201" y="1438253"/>
          <a:ext cx="7950884" cy="670560"/>
        </p:xfrm>
        <a:graphic>
          <a:graphicData uri="http://schemas.openxmlformats.org/drawingml/2006/table">
            <a:tbl>
              <a:tblPr firstRow="1" bandRow="1"/>
              <a:tblGrid>
                <a:gridCol w="4140246"/>
                <a:gridCol w="854119"/>
                <a:gridCol w="2956519"/>
              </a:tblGrid>
              <a:tr h="2129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dirty="0" smtClean="0"/>
                        <a:t>Issue</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dirty="0" smtClean="0"/>
                        <a:t>Notes</a:t>
                      </a: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9558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New issues found during continued</a:t>
                      </a:r>
                      <a:r>
                        <a:rPr lang="en-US" sz="1600" baseline="0" dirty="0" smtClean="0">
                          <a:solidFill>
                            <a:schemeClr val="bg1"/>
                          </a:solidFill>
                        </a:rPr>
                        <a:t> </a:t>
                      </a:r>
                      <a:r>
                        <a:rPr lang="en-US" sz="1600" dirty="0" smtClean="0">
                          <a:solidFill>
                            <a:schemeClr val="bg1"/>
                          </a:solidFill>
                        </a:rPr>
                        <a:t>monitoring</a:t>
                      </a:r>
                      <a:r>
                        <a:rPr lang="en-US" sz="1600" baseline="0" dirty="0" smtClean="0">
                          <a:solidFill>
                            <a:schemeClr val="bg1"/>
                          </a:solidFill>
                        </a:rPr>
                        <a:t> </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dirty="0" smtClean="0">
                          <a:solidFill>
                            <a:schemeClr val="bg1"/>
                          </a:solidFill>
                        </a:rPr>
                        <a:t>Possi</a:t>
                      </a:r>
                      <a:r>
                        <a:rPr lang="en-US" sz="1600" baseline="0" dirty="0" smtClean="0">
                          <a:solidFill>
                            <a:schemeClr val="bg1"/>
                          </a:solidFill>
                        </a:rPr>
                        <a:t>ble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baseline="0" dirty="0" smtClean="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873169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52</a:t>
            </a:fld>
            <a:endParaRPr lang="en-US" altLang="en-US"/>
          </a:p>
        </p:txBody>
      </p:sp>
      <p:sp>
        <p:nvSpPr>
          <p:cNvPr id="5" name="Title 1"/>
          <p:cNvSpPr txBox="1">
            <a:spLocks/>
          </p:cNvSpPr>
          <p:nvPr/>
        </p:nvSpPr>
        <p:spPr bwMode="auto">
          <a:xfrm>
            <a:off x="722313" y="4406900"/>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backup slides</a:t>
            </a:r>
          </a:p>
        </p:txBody>
      </p:sp>
    </p:spTree>
    <p:extLst>
      <p:ext uri="{BB962C8B-B14F-4D97-AF65-F5344CB8AC3E}">
        <p14:creationId xmlns:p14="http://schemas.microsoft.com/office/powerpoint/2010/main" val="41013566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302" y="31786"/>
            <a:ext cx="6000751" cy="1143001"/>
          </a:xfrm>
        </p:spPr>
        <p:txBody>
          <a:bodyPr/>
          <a:lstStyle/>
          <a:p>
            <a:r>
              <a:rPr lang="en-US" dirty="0" smtClean="0"/>
              <a:t>EXIS Calibrations</a:t>
            </a:r>
            <a:endParaRPr lang="en-US" dirty="0"/>
          </a:p>
        </p:txBody>
      </p:sp>
      <p:sp>
        <p:nvSpPr>
          <p:cNvPr id="5" name="Content Placeholder 2"/>
          <p:cNvSpPr>
            <a:spLocks noGrp="1"/>
          </p:cNvSpPr>
          <p:nvPr>
            <p:ph sz="half" idx="1"/>
          </p:nvPr>
        </p:nvSpPr>
        <p:spPr>
          <a:xfrm>
            <a:off x="530680" y="1060487"/>
            <a:ext cx="8229600" cy="5295863"/>
          </a:xfrm>
        </p:spPr>
        <p:txBody>
          <a:bodyPr/>
          <a:lstStyle/>
          <a:p>
            <a:pPr marL="233363" indent="-233363"/>
            <a:r>
              <a:rPr lang="en-US" sz="2000" dirty="0"/>
              <a:t>Nominal Weekly - 90 s comparison with secondary</a:t>
            </a:r>
            <a:endParaRPr lang="en-US" sz="2000" dirty="0" smtClean="0"/>
          </a:p>
          <a:p>
            <a:pPr marL="633413" lvl="1" indent="-233363"/>
            <a:r>
              <a:rPr lang="en-US" sz="1400" dirty="0" smtClean="0"/>
              <a:t>EUVS - A, -B         Measure and trend darks and gain.</a:t>
            </a:r>
          </a:p>
          <a:p>
            <a:pPr marL="633413" lvl="1" indent="-233363"/>
            <a:r>
              <a:rPr lang="en-US" sz="1400" dirty="0" smtClean="0"/>
              <a:t>EUVS-A                 Measure and trend primary filter changes.</a:t>
            </a:r>
          </a:p>
          <a:p>
            <a:pPr marL="633413" lvl="1" indent="-233363"/>
            <a:r>
              <a:rPr lang="en-US" sz="1400" dirty="0" smtClean="0"/>
              <a:t>EUVS </a:t>
            </a:r>
            <a:r>
              <a:rPr lang="en-US" sz="1400" dirty="0"/>
              <a:t>- A, -</a:t>
            </a:r>
            <a:r>
              <a:rPr lang="en-US" sz="1400" dirty="0" smtClean="0"/>
              <a:t>B, -C   </a:t>
            </a:r>
            <a:r>
              <a:rPr lang="en-US" sz="1400" dirty="0"/>
              <a:t>Measure and trend </a:t>
            </a:r>
            <a:r>
              <a:rPr lang="en-US" sz="1400" dirty="0" err="1" smtClean="0"/>
              <a:t>flatfield</a:t>
            </a:r>
            <a:r>
              <a:rPr lang="en-US" sz="1400" dirty="0" smtClean="0"/>
              <a:t>.</a:t>
            </a:r>
          </a:p>
          <a:p>
            <a:pPr marL="633413" lvl="1" indent="-233363"/>
            <a:r>
              <a:rPr lang="en-US" sz="1400" dirty="0" smtClean="0"/>
              <a:t>EUVS -C                Measure and trend primary channel offset.</a:t>
            </a:r>
          </a:p>
          <a:p>
            <a:pPr marL="233363" indent="-233363"/>
            <a:r>
              <a:rPr lang="en-US" sz="2000" dirty="0" smtClean="0"/>
              <a:t>Quarterly cruciform</a:t>
            </a:r>
          </a:p>
          <a:p>
            <a:pPr marL="633413" lvl="1" indent="-233363"/>
            <a:r>
              <a:rPr lang="en-US" sz="1400" dirty="0" smtClean="0"/>
              <a:t>XRS, EUVS-A, -B, -C     	Measure and trend FOV map</a:t>
            </a:r>
          </a:p>
          <a:p>
            <a:pPr marL="633413" lvl="1" indent="-233363"/>
            <a:r>
              <a:rPr lang="en-US" sz="1400" dirty="0" smtClean="0"/>
              <a:t>XRS, SPS			Measure and trend internal gain, dark</a:t>
            </a:r>
          </a:p>
          <a:p>
            <a:pPr marL="233363" indent="-233363"/>
            <a:r>
              <a:rPr lang="en-US" sz="1800" dirty="0" smtClean="0"/>
              <a:t>Quarterly other</a:t>
            </a:r>
          </a:p>
          <a:p>
            <a:pPr marL="633413" lvl="1" indent="-233363"/>
            <a:r>
              <a:rPr lang="en-US" sz="1400" dirty="0" smtClean="0"/>
              <a:t>XRS, EUVS-A, -B		Measure radiation k factors</a:t>
            </a:r>
          </a:p>
          <a:p>
            <a:pPr marL="633413" lvl="1" indent="-233363"/>
            <a:r>
              <a:rPr lang="en-US" sz="1400" dirty="0" smtClean="0"/>
              <a:t>SPS 			Check for radiation sensitivity</a:t>
            </a:r>
          </a:p>
          <a:p>
            <a:pPr marL="633413" lvl="1" indent="-233363"/>
            <a:r>
              <a:rPr lang="en-US" sz="1400" dirty="0" smtClean="0"/>
              <a:t>EUVS-C 			Check radiation filtering, Mg II scaling.</a:t>
            </a:r>
          </a:p>
          <a:p>
            <a:pPr marL="633413" lvl="1" indent="-233363"/>
            <a:r>
              <a:rPr lang="en-US" sz="1400" dirty="0" smtClean="0"/>
              <a:t>XRS				Find cross-over thresholds for A1-A2 and B1-B2. Check impact on ratios.</a:t>
            </a:r>
          </a:p>
          <a:p>
            <a:pPr marL="633413" lvl="1" indent="-233363"/>
            <a:r>
              <a:rPr lang="en-US" sz="1400" dirty="0" smtClean="0"/>
              <a:t>XRS				Determine NOAA scaling, L1b uncertainties.</a:t>
            </a:r>
          </a:p>
          <a:p>
            <a:pPr marL="633413" lvl="1" indent="-233363"/>
            <a:r>
              <a:rPr lang="en-US" sz="1400" dirty="0" smtClean="0"/>
              <a:t>EUVS			L1b model baseline and uncertainties. </a:t>
            </a:r>
          </a:p>
          <a:p>
            <a:pPr marL="633413" lvl="1" indent="-233363"/>
            <a:r>
              <a:rPr lang="en-US" sz="1400" dirty="0" smtClean="0"/>
              <a:t>EUVS			Check for bootstrap relationships and degradations.	</a:t>
            </a:r>
          </a:p>
          <a:p>
            <a:pPr marL="233363" indent="-233363"/>
            <a:r>
              <a:rPr lang="en-US" sz="1800" dirty="0" err="1" smtClean="0"/>
              <a:t>Longterm</a:t>
            </a:r>
            <a:r>
              <a:rPr lang="en-US" sz="1800" dirty="0" smtClean="0"/>
              <a:t> comparisons</a:t>
            </a:r>
          </a:p>
          <a:p>
            <a:pPr marL="633413" lvl="1" indent="-233363"/>
            <a:r>
              <a:rPr lang="en-US" sz="1400" dirty="0" smtClean="0"/>
              <a:t>XRS				compare flare locations from XRS and SUVI</a:t>
            </a:r>
          </a:p>
          <a:p>
            <a:pPr marL="633413" lvl="1" indent="-233363"/>
            <a:r>
              <a:rPr lang="en-US" sz="1400" dirty="0" smtClean="0"/>
              <a:t>XRS, EUVS			compare measurements with other satellites</a:t>
            </a:r>
            <a:endParaRPr lang="en-US" sz="1000" dirty="0" smtClean="0"/>
          </a:p>
          <a:p>
            <a:pPr marL="633413" lvl="1" indent="-233363"/>
            <a:endParaRPr lang="en-US" sz="1400" dirty="0" smtClean="0"/>
          </a:p>
          <a:p>
            <a:pPr marL="633413" lvl="1" indent="-233363"/>
            <a:endParaRPr lang="en-US" sz="1400" dirty="0" smtClean="0"/>
          </a:p>
          <a:p>
            <a:pPr marL="633413" lvl="1" indent="-233363"/>
            <a:endParaRPr lang="en-US" sz="1400" dirty="0" smtClean="0"/>
          </a:p>
          <a:p>
            <a:pPr marL="633413" lvl="1" indent="-233363"/>
            <a:endParaRPr lang="en-US" sz="1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A5D0E245-9D50-4F3E-AC26-7B9CB19F70AC}" type="slidenum">
              <a:rPr lang="en-US" altLang="en-US" smtClean="0"/>
              <a:pPr/>
              <a:t>53</a:t>
            </a:fld>
            <a:endParaRPr lang="en-US" altLang="en-US"/>
          </a:p>
        </p:txBody>
      </p:sp>
    </p:spTree>
    <p:extLst>
      <p:ext uri="{BB962C8B-B14F-4D97-AF65-F5344CB8AC3E}">
        <p14:creationId xmlns:p14="http://schemas.microsoft.com/office/powerpoint/2010/main" val="1410598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302" y="31786"/>
            <a:ext cx="6000751" cy="1143001"/>
          </a:xfrm>
        </p:spPr>
        <p:txBody>
          <a:bodyPr/>
          <a:lstStyle/>
          <a:p>
            <a:r>
              <a:rPr lang="en-US" dirty="0" smtClean="0"/>
              <a:t>XRS LUTs</a:t>
            </a:r>
            <a:endParaRPr lang="en-US" dirty="0"/>
          </a:p>
        </p:txBody>
      </p:sp>
      <p:sp>
        <p:nvSpPr>
          <p:cNvPr id="5" name="Content Placeholder 2"/>
          <p:cNvSpPr>
            <a:spLocks noGrp="1"/>
          </p:cNvSpPr>
          <p:nvPr>
            <p:ph sz="half" idx="1"/>
          </p:nvPr>
        </p:nvSpPr>
        <p:spPr>
          <a:xfrm>
            <a:off x="553829" y="1569773"/>
            <a:ext cx="8229600" cy="1844759"/>
          </a:xfrm>
        </p:spPr>
        <p:txBody>
          <a:bodyPr/>
          <a:lstStyle/>
          <a:p>
            <a:pPr marL="0" indent="0">
              <a:buNone/>
            </a:pPr>
            <a:r>
              <a:rPr lang="en-US" sz="2000" dirty="0" smtClean="0"/>
              <a:t>As of 2019-03-15:</a:t>
            </a:r>
          </a:p>
          <a:p>
            <a:pPr marL="0" indent="0">
              <a:buNone/>
            </a:pPr>
            <a:endParaRPr lang="en-US" sz="2000" dirty="0"/>
          </a:p>
          <a:p>
            <a:pPr marL="0" indent="0">
              <a:buNone/>
            </a:pPr>
            <a:r>
              <a:rPr lang="en-US" sz="2000" dirty="0" err="1" smtClean="0"/>
              <a:t>XRS_Cal_INR</a:t>
            </a:r>
            <a:r>
              <a:rPr lang="en-US" sz="2000" dirty="0" smtClean="0"/>
              <a:t>(FM2A_CDRL79RevD_PR_06_17_02)-593150600.0.h5</a:t>
            </a:r>
          </a:p>
          <a:p>
            <a:pPr marL="0" indent="0">
              <a:buNone/>
            </a:pPr>
            <a:endParaRPr lang="en-US" sz="2000" dirty="0"/>
          </a:p>
          <a:p>
            <a:pPr marL="0" indent="0">
              <a:buNone/>
            </a:pPr>
            <a:r>
              <a:rPr lang="en-US" sz="2000" dirty="0" err="1" smtClean="0"/>
              <a:t>SPS_Cal_INR</a:t>
            </a:r>
            <a:r>
              <a:rPr lang="en-US" sz="2000" dirty="0" smtClean="0"/>
              <a:t>(FM2A_CDRL79RevD_PR_06_17_02</a:t>
            </a:r>
            <a:r>
              <a:rPr lang="en-US" sz="2000" dirty="0"/>
              <a:t>)-</a:t>
            </a:r>
            <a:r>
              <a:rPr lang="en-US" sz="2000" dirty="0" smtClean="0"/>
              <a:t>593150600.0.h5</a:t>
            </a:r>
          </a:p>
          <a:p>
            <a:pPr marL="0" indent="0">
              <a:buNone/>
            </a:pPr>
            <a:endParaRPr lang="en-US" sz="2000" dirty="0"/>
          </a:p>
          <a:p>
            <a:pPr marL="0" indent="0">
              <a:buNone/>
            </a:pPr>
            <a:r>
              <a:rPr lang="en-US" sz="2000" dirty="0" smtClean="0"/>
              <a:t>Yearly_1AU_Correction_Table(2019)-599572800.0.h5</a:t>
            </a:r>
            <a:endParaRPr lang="en-US" sz="20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A5D0E245-9D50-4F3E-AC26-7B9CB19F70AC}" type="slidenum">
              <a:rPr lang="en-US" altLang="en-US" smtClean="0"/>
              <a:pPr/>
              <a:t>54</a:t>
            </a:fld>
            <a:endParaRPr lang="en-US" altLang="en-US"/>
          </a:p>
        </p:txBody>
      </p:sp>
    </p:spTree>
    <p:extLst>
      <p:ext uri="{BB962C8B-B14F-4D97-AF65-F5344CB8AC3E}">
        <p14:creationId xmlns:p14="http://schemas.microsoft.com/office/powerpoint/2010/main" val="3734338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55</a:t>
            </a:fld>
            <a:endParaRPr lang="en-US" altLang="en-US"/>
          </a:p>
        </p:txBody>
      </p:sp>
      <p:sp>
        <p:nvSpPr>
          <p:cNvPr id="3" name="Title 1"/>
          <p:cNvSpPr>
            <a:spLocks noGrp="1"/>
          </p:cNvSpPr>
          <p:nvPr>
            <p:ph type="title"/>
          </p:nvPr>
        </p:nvSpPr>
        <p:spPr>
          <a:xfrm>
            <a:off x="622609" y="401071"/>
            <a:ext cx="7886700" cy="799645"/>
          </a:xfrm>
        </p:spPr>
        <p:txBody>
          <a:bodyPr/>
          <a:lstStyle/>
          <a:p>
            <a:r>
              <a:rPr lang="en-US" dirty="0" smtClean="0"/>
              <a:t>Stability of GOES-16 relative to GOES-15</a:t>
            </a:r>
            <a:r>
              <a:rPr lang="en-US" sz="2000" dirty="0" smtClean="0"/>
              <a:t> (for </a:t>
            </a:r>
            <a:r>
              <a:rPr lang="en-US" sz="2000" dirty="0"/>
              <a:t>MRD </a:t>
            </a:r>
            <a:r>
              <a:rPr lang="en-US" sz="2000" dirty="0" smtClean="0"/>
              <a:t>2042) </a:t>
            </a:r>
            <a:endParaRPr lang="en-US" sz="2000" dirty="0"/>
          </a:p>
        </p:txBody>
      </p:sp>
      <p:sp>
        <p:nvSpPr>
          <p:cNvPr id="5" name="Title 1"/>
          <p:cNvSpPr txBox="1">
            <a:spLocks/>
          </p:cNvSpPr>
          <p:nvPr/>
        </p:nvSpPr>
        <p:spPr>
          <a:xfrm>
            <a:off x="445118" y="1405237"/>
            <a:ext cx="8241682" cy="5911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t>GOES-16 is currently stable: ratios of XRS channels for GOES-16 / GOES-15 are flat.</a:t>
            </a:r>
          </a:p>
          <a:p>
            <a:r>
              <a:rPr lang="en-US" sz="1800" dirty="0" smtClean="0"/>
              <a:t>Plots are GOES-16/GOES-15 for 2017/021 - 2018/221.</a:t>
            </a:r>
          </a:p>
        </p:txBody>
      </p:sp>
      <p:grpSp>
        <p:nvGrpSpPr>
          <p:cNvPr id="18" name="Group 17"/>
          <p:cNvGrpSpPr/>
          <p:nvPr/>
        </p:nvGrpSpPr>
        <p:grpSpPr>
          <a:xfrm>
            <a:off x="341803" y="1996364"/>
            <a:ext cx="8489154" cy="4412384"/>
            <a:chOff x="341803" y="1996364"/>
            <a:chExt cx="8489154" cy="441238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47" t="10320" r="5364" b="2444"/>
            <a:stretch/>
          </p:blipFill>
          <p:spPr>
            <a:xfrm>
              <a:off x="341804" y="2024073"/>
              <a:ext cx="4058445" cy="201254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802" t="9380" r="6212" b="3105"/>
            <a:stretch/>
          </p:blipFill>
          <p:spPr>
            <a:xfrm>
              <a:off x="341803" y="4305455"/>
              <a:ext cx="4058445" cy="210329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606" t="9924" r="6371" b="2729"/>
            <a:stretch/>
          </p:blipFill>
          <p:spPr>
            <a:xfrm>
              <a:off x="4638136" y="1996364"/>
              <a:ext cx="4116715" cy="206433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7659" t="9715" r="5837" b="3044"/>
            <a:stretch/>
          </p:blipFill>
          <p:spPr>
            <a:xfrm>
              <a:off x="4638136" y="4296218"/>
              <a:ext cx="4192821" cy="2112530"/>
            </a:xfrm>
            <a:prstGeom prst="rect">
              <a:avLst/>
            </a:prstGeom>
          </p:spPr>
        </p:pic>
        <p:sp>
          <p:nvSpPr>
            <p:cNvPr id="14" name="TextBox 13"/>
            <p:cNvSpPr txBox="1"/>
            <p:nvPr/>
          </p:nvSpPr>
          <p:spPr>
            <a:xfrm>
              <a:off x="812800" y="2130871"/>
              <a:ext cx="434734" cy="369332"/>
            </a:xfrm>
            <a:prstGeom prst="rect">
              <a:avLst/>
            </a:prstGeom>
            <a:noFill/>
          </p:spPr>
          <p:txBody>
            <a:bodyPr wrap="none" rtlCol="0">
              <a:spAutoFit/>
            </a:bodyPr>
            <a:lstStyle/>
            <a:p>
              <a:r>
                <a:rPr lang="en-US" dirty="0" smtClean="0">
                  <a:solidFill>
                    <a:schemeClr val="bg1"/>
                  </a:solidFill>
                </a:rPr>
                <a:t>A1</a:t>
              </a:r>
              <a:endParaRPr lang="en-US" dirty="0">
                <a:solidFill>
                  <a:schemeClr val="bg1"/>
                </a:solidFill>
              </a:endParaRPr>
            </a:p>
          </p:txBody>
        </p:sp>
        <p:sp>
          <p:nvSpPr>
            <p:cNvPr id="15" name="TextBox 14"/>
            <p:cNvSpPr txBox="1"/>
            <p:nvPr/>
          </p:nvSpPr>
          <p:spPr>
            <a:xfrm>
              <a:off x="697345" y="4435486"/>
              <a:ext cx="434734" cy="369332"/>
            </a:xfrm>
            <a:prstGeom prst="rect">
              <a:avLst/>
            </a:prstGeom>
            <a:noFill/>
          </p:spPr>
          <p:txBody>
            <a:bodyPr wrap="none" rtlCol="0">
              <a:spAutoFit/>
            </a:bodyPr>
            <a:lstStyle/>
            <a:p>
              <a:r>
                <a:rPr lang="en-US" dirty="0" smtClean="0">
                  <a:solidFill>
                    <a:schemeClr val="bg1"/>
                  </a:solidFill>
                </a:rPr>
                <a:t>A2</a:t>
              </a:r>
              <a:endParaRPr lang="en-US" dirty="0">
                <a:solidFill>
                  <a:schemeClr val="bg1"/>
                </a:solidFill>
              </a:endParaRPr>
            </a:p>
          </p:txBody>
        </p:sp>
        <p:sp>
          <p:nvSpPr>
            <p:cNvPr id="16" name="TextBox 15"/>
            <p:cNvSpPr txBox="1"/>
            <p:nvPr/>
          </p:nvSpPr>
          <p:spPr>
            <a:xfrm>
              <a:off x="4987636" y="4410535"/>
              <a:ext cx="434734" cy="369332"/>
            </a:xfrm>
            <a:prstGeom prst="rect">
              <a:avLst/>
            </a:prstGeom>
            <a:noFill/>
          </p:spPr>
          <p:txBody>
            <a:bodyPr wrap="none" rtlCol="0">
              <a:spAutoFit/>
            </a:bodyPr>
            <a:lstStyle/>
            <a:p>
              <a:r>
                <a:rPr lang="en-US" dirty="0" smtClean="0">
                  <a:solidFill>
                    <a:schemeClr val="bg1"/>
                  </a:solidFill>
                </a:rPr>
                <a:t>B2</a:t>
              </a:r>
              <a:endParaRPr lang="en-US" dirty="0">
                <a:solidFill>
                  <a:schemeClr val="bg1"/>
                </a:solidFill>
              </a:endParaRPr>
            </a:p>
          </p:txBody>
        </p:sp>
        <p:sp>
          <p:nvSpPr>
            <p:cNvPr id="17" name="TextBox 16"/>
            <p:cNvSpPr txBox="1"/>
            <p:nvPr/>
          </p:nvSpPr>
          <p:spPr>
            <a:xfrm>
              <a:off x="5075382" y="2112305"/>
              <a:ext cx="434734" cy="369332"/>
            </a:xfrm>
            <a:prstGeom prst="rect">
              <a:avLst/>
            </a:prstGeom>
            <a:noFill/>
          </p:spPr>
          <p:txBody>
            <a:bodyPr wrap="none" rtlCol="0">
              <a:spAutoFit/>
            </a:bodyPr>
            <a:lstStyle/>
            <a:p>
              <a:r>
                <a:rPr lang="en-US" dirty="0" smtClean="0">
                  <a:solidFill>
                    <a:schemeClr val="bg1"/>
                  </a:solidFill>
                </a:rPr>
                <a:t>B1</a:t>
              </a:r>
              <a:endParaRPr lang="en-US" dirty="0">
                <a:solidFill>
                  <a:schemeClr val="bg1"/>
                </a:solidFill>
              </a:endParaRPr>
            </a:p>
          </p:txBody>
        </p:sp>
      </p:grpSp>
      <p:sp>
        <p:nvSpPr>
          <p:cNvPr id="19" name="TextBox 18"/>
          <p:cNvSpPr txBox="1"/>
          <p:nvPr/>
        </p:nvSpPr>
        <p:spPr>
          <a:xfrm rot="21001760">
            <a:off x="1078422" y="3798756"/>
            <a:ext cx="6715251" cy="369332"/>
          </a:xfrm>
          <a:prstGeom prst="rect">
            <a:avLst/>
          </a:prstGeom>
          <a:solidFill>
            <a:schemeClr val="accent5">
              <a:lumMod val="20000"/>
              <a:lumOff val="80000"/>
            </a:schemeClr>
          </a:solidFill>
          <a:ln>
            <a:solidFill>
              <a:schemeClr val="bg2"/>
            </a:solidFill>
          </a:ln>
        </p:spPr>
        <p:txBody>
          <a:bodyPr wrap="square" rtlCol="0">
            <a:spAutoFit/>
          </a:bodyPr>
          <a:lstStyle/>
          <a:p>
            <a:pPr algn="ctr"/>
            <a:r>
              <a:rPr lang="en-US" dirty="0" smtClean="0">
                <a:solidFill>
                  <a:schemeClr val="accent5">
                    <a:lumMod val="50000"/>
                  </a:schemeClr>
                </a:solidFill>
              </a:rPr>
              <a:t>THIS IS GOES 16 DATA. PROVIDED FOR COMPARISON WITH GOES-17.</a:t>
            </a:r>
            <a:endParaRPr lang="en-US" dirty="0">
              <a:solidFill>
                <a:schemeClr val="accent5">
                  <a:lumMod val="50000"/>
                </a:schemeClr>
              </a:solidFill>
            </a:endParaRPr>
          </a:p>
        </p:txBody>
      </p:sp>
    </p:spTree>
    <p:extLst>
      <p:ext uri="{BB962C8B-B14F-4D97-AF65-F5344CB8AC3E}">
        <p14:creationId xmlns:p14="http://schemas.microsoft.com/office/powerpoint/2010/main" val="3951950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711" y="310082"/>
            <a:ext cx="8452237" cy="1143001"/>
          </a:xfrm>
        </p:spPr>
        <p:txBody>
          <a:bodyPr/>
          <a:lstStyle/>
          <a:p>
            <a:r>
              <a:rPr lang="en-US" dirty="0" smtClean="0"/>
              <a:t>XRS-B fluxes used for </a:t>
            </a:r>
            <a:br>
              <a:rPr lang="en-US" dirty="0" smtClean="0"/>
            </a:br>
            <a:r>
              <a:rPr lang="en-US" dirty="0" smtClean="0"/>
              <a:t>#10</a:t>
            </a:r>
            <a:r>
              <a:rPr lang="en-US" dirty="0"/>
              <a:t>: </a:t>
            </a:r>
            <a:r>
              <a:rPr lang="en-US" dirty="0">
                <a:ea typeface="Calibri" panose="020F0502020204030204" pitchFamily="34" charset="0"/>
                <a:cs typeface="Times New Roman" panose="02020603050405020304" pitchFamily="18" charset="0"/>
              </a:rPr>
              <a:t>XRS Ratio – Threshold Assessment</a:t>
            </a:r>
            <a:endParaRPr lang="en-US" dirty="0"/>
          </a:p>
        </p:txBody>
      </p:sp>
      <p:sp>
        <p:nvSpPr>
          <p:cNvPr id="2" name="Slide Number Placeholder 1"/>
          <p:cNvSpPr>
            <a:spLocks noGrp="1"/>
          </p:cNvSpPr>
          <p:nvPr>
            <p:ph type="sldNum" sz="quarter" idx="12"/>
          </p:nvPr>
        </p:nvSpPr>
        <p:spPr/>
        <p:txBody>
          <a:bodyPr/>
          <a:lstStyle/>
          <a:p>
            <a:fld id="{A5D0E245-9D50-4F3E-AC26-7B9CB19F70AC}" type="slidenum">
              <a:rPr lang="en-US" altLang="en-US" smtClean="0"/>
              <a:pPr/>
              <a:t>56</a:t>
            </a:fld>
            <a:endParaRPr lang="en-US" altLang="en-US"/>
          </a:p>
        </p:txBody>
      </p:sp>
      <p:pic>
        <p:nvPicPr>
          <p:cNvPr id="6" name="Picture 5"/>
          <p:cNvPicPr>
            <a:picLocks noChangeAspect="1"/>
          </p:cNvPicPr>
          <p:nvPr/>
        </p:nvPicPr>
        <p:blipFill rotWithShape="1">
          <a:blip r:embed="rId2"/>
          <a:srcRect l="8427" t="13217" r="11009" b="11652"/>
          <a:stretch/>
        </p:blipFill>
        <p:spPr>
          <a:xfrm>
            <a:off x="373711" y="1453083"/>
            <a:ext cx="8006962" cy="5152446"/>
          </a:xfrm>
          <a:prstGeom prst="rect">
            <a:avLst/>
          </a:prstGeom>
        </p:spPr>
      </p:pic>
    </p:spTree>
    <p:extLst>
      <p:ext uri="{BB962C8B-B14F-4D97-AF65-F5344CB8AC3E}">
        <p14:creationId xmlns:p14="http://schemas.microsoft.com/office/powerpoint/2010/main" val="2418333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a:p>
        </p:txBody>
      </p:sp>
      <p:sp>
        <p:nvSpPr>
          <p:cNvPr id="5" name="Content Placeholder 4"/>
          <p:cNvSpPr>
            <a:spLocks noGrp="1"/>
          </p:cNvSpPr>
          <p:nvPr>
            <p:ph idx="4294967295"/>
          </p:nvPr>
        </p:nvSpPr>
        <p:spPr>
          <a:xfrm>
            <a:off x="228838" y="1357313"/>
            <a:ext cx="4754563" cy="4292048"/>
          </a:xfrm>
          <a:prstGeom prst="rect">
            <a:avLst/>
          </a:prstGeom>
        </p:spPr>
        <p:txBody>
          <a:bodyPr/>
          <a:lstStyle/>
          <a:p>
            <a:r>
              <a:rPr lang="en-US" sz="2000" dirty="0" smtClean="0"/>
              <a:t>2 soft X-ray wavelength bands</a:t>
            </a:r>
            <a:endParaRPr lang="en-US" sz="2000" dirty="0"/>
          </a:p>
          <a:p>
            <a:pPr lvl="1"/>
            <a:r>
              <a:rPr lang="en-US" sz="1800" dirty="0" smtClean="0"/>
              <a:t>A </a:t>
            </a:r>
            <a:r>
              <a:rPr lang="en-US" sz="1800" dirty="0"/>
              <a:t>is 0.05-0.4 nm</a:t>
            </a:r>
          </a:p>
          <a:p>
            <a:pPr lvl="1"/>
            <a:r>
              <a:rPr lang="en-US" sz="1800" dirty="0"/>
              <a:t>B is 0.1-0.8 </a:t>
            </a:r>
            <a:r>
              <a:rPr lang="en-US" sz="1800" dirty="0" smtClean="0"/>
              <a:t>nm; used for flare index</a:t>
            </a:r>
          </a:p>
          <a:p>
            <a:r>
              <a:rPr lang="en-US" sz="2000" dirty="0" smtClean="0"/>
              <a:t>12 diodes total</a:t>
            </a:r>
          </a:p>
          <a:p>
            <a:pPr lvl="1"/>
            <a:r>
              <a:rPr lang="en-US" sz="1800" dirty="0"/>
              <a:t>Silicon photodiodes with Be filters </a:t>
            </a:r>
            <a:endParaRPr lang="en-US" sz="1800" dirty="0" smtClean="0"/>
          </a:p>
          <a:p>
            <a:pPr lvl="1"/>
            <a:r>
              <a:rPr lang="en-US" sz="1800" dirty="0" smtClean="0"/>
              <a:t>A1, </a:t>
            </a:r>
            <a:r>
              <a:rPr lang="en-US" sz="1800" dirty="0"/>
              <a:t>B1 - low solar </a:t>
            </a:r>
            <a:r>
              <a:rPr lang="en-US" sz="1800" dirty="0" smtClean="0"/>
              <a:t>activity</a:t>
            </a:r>
            <a:endParaRPr lang="en-US" sz="1800" dirty="0"/>
          </a:p>
          <a:p>
            <a:pPr lvl="1"/>
            <a:r>
              <a:rPr lang="en-US" sz="1800" dirty="0" smtClean="0"/>
              <a:t>A2, </a:t>
            </a:r>
            <a:r>
              <a:rPr lang="en-US" sz="1800" dirty="0"/>
              <a:t>B2 - solar </a:t>
            </a:r>
            <a:r>
              <a:rPr lang="en-US" sz="1800" dirty="0" smtClean="0"/>
              <a:t>max/flare</a:t>
            </a:r>
            <a:endParaRPr lang="en-US" sz="1800" dirty="0"/>
          </a:p>
          <a:p>
            <a:pPr lvl="1"/>
            <a:r>
              <a:rPr lang="en-US" sz="1800" dirty="0" smtClean="0"/>
              <a:t>2 dark diodes</a:t>
            </a:r>
          </a:p>
          <a:p>
            <a:r>
              <a:rPr lang="en-US" sz="2200" dirty="0" smtClean="0">
                <a:solidFill>
                  <a:srgbClr val="FFFF00"/>
                </a:solidFill>
              </a:rPr>
              <a:t>Main products</a:t>
            </a:r>
          </a:p>
          <a:p>
            <a:pPr lvl="1"/>
            <a:r>
              <a:rPr lang="en-US" sz="1800" dirty="0" smtClean="0">
                <a:solidFill>
                  <a:srgbClr val="FFFF00"/>
                </a:solidFill>
              </a:rPr>
              <a:t>X-ray flux time series </a:t>
            </a:r>
          </a:p>
          <a:p>
            <a:pPr lvl="2"/>
            <a:r>
              <a:rPr lang="en-US" sz="1600" dirty="0" smtClean="0">
                <a:solidFill>
                  <a:srgbClr val="FFFF00"/>
                </a:solidFill>
              </a:rPr>
              <a:t>1 sec and averaged (L2)</a:t>
            </a:r>
          </a:p>
          <a:p>
            <a:pPr lvl="1"/>
            <a:r>
              <a:rPr lang="en-US" sz="1800" dirty="0" smtClean="0">
                <a:solidFill>
                  <a:srgbClr val="FFFF00"/>
                </a:solidFill>
              </a:rPr>
              <a:t>flare event detection (L2)</a:t>
            </a:r>
          </a:p>
          <a:p>
            <a:pPr lvl="1"/>
            <a:r>
              <a:rPr lang="en-US" sz="1800" dirty="0" smtClean="0">
                <a:solidFill>
                  <a:srgbClr val="FFFF00"/>
                </a:solidFill>
              </a:rPr>
              <a:t>flare location on solar disk (L2)</a:t>
            </a:r>
          </a:p>
        </p:txBody>
      </p:sp>
      <p:sp>
        <p:nvSpPr>
          <p:cNvPr id="3" name="Title 2"/>
          <p:cNvSpPr>
            <a:spLocks noGrp="1"/>
          </p:cNvSpPr>
          <p:nvPr>
            <p:ph type="title" idx="4294967295"/>
          </p:nvPr>
        </p:nvSpPr>
        <p:spPr>
          <a:xfrm>
            <a:off x="0" y="46038"/>
            <a:ext cx="9144000" cy="1143000"/>
          </a:xfrm>
          <a:prstGeom prst="rect">
            <a:avLst/>
          </a:prstGeom>
        </p:spPr>
        <p:txBody>
          <a:bodyPr/>
          <a:lstStyle/>
          <a:p>
            <a:r>
              <a:rPr lang="en-US" dirty="0" smtClean="0"/>
              <a:t>X-Ray Sensor (XRS)</a:t>
            </a:r>
            <a:endParaRPr lang="en-US" sz="2800" b="1" dirty="0">
              <a:cs typeface="Arial" pitchFamily="34" charset="0"/>
            </a:endParaRPr>
          </a:p>
        </p:txBody>
      </p:sp>
      <p:grpSp>
        <p:nvGrpSpPr>
          <p:cNvPr id="23" name="Group 22"/>
          <p:cNvGrpSpPr/>
          <p:nvPr/>
        </p:nvGrpSpPr>
        <p:grpSpPr>
          <a:xfrm>
            <a:off x="4820478" y="1304925"/>
            <a:ext cx="4114845" cy="4191414"/>
            <a:chOff x="4563983" y="1485900"/>
            <a:chExt cx="3809365" cy="3657600"/>
          </a:xfrm>
        </p:grpSpPr>
        <p:sp>
          <p:nvSpPr>
            <p:cNvPr id="7" name="Rectangle 6"/>
            <p:cNvSpPr/>
            <p:nvPr/>
          </p:nvSpPr>
          <p:spPr>
            <a:xfrm>
              <a:off x="4563983" y="1485900"/>
              <a:ext cx="3809365" cy="3657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563983" y="1538288"/>
              <a:ext cx="3809365" cy="3541712"/>
              <a:chOff x="4719558" y="1300163"/>
              <a:chExt cx="3809365" cy="3541712"/>
            </a:xfrm>
          </p:grpSpPr>
          <p:pic>
            <p:nvPicPr>
              <p:cNvPr id="10"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48275" y="1300163"/>
                <a:ext cx="2657475"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4719558" y="1979374"/>
                <a:ext cx="104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A2</a:t>
                </a:r>
                <a:r>
                  <a:rPr lang="en-US" sz="1400" b="1" dirty="0" smtClean="0">
                    <a:solidFill>
                      <a:srgbClr val="00B050"/>
                    </a:solidFill>
                  </a:rPr>
                  <a:t>:</a:t>
                </a:r>
              </a:p>
              <a:p>
                <a:pPr eaLnBrk="1" hangingPunct="1"/>
                <a:r>
                  <a:rPr lang="en-US" sz="1400" b="1" dirty="0" smtClean="0">
                    <a:solidFill>
                      <a:srgbClr val="00B050"/>
                    </a:solidFill>
                  </a:rPr>
                  <a:t>Solar max</a:t>
                </a:r>
              </a:p>
              <a:p>
                <a:pPr eaLnBrk="1" hangingPunct="1"/>
                <a:r>
                  <a:rPr lang="en-US" sz="1400" b="1" dirty="0" smtClean="0">
                    <a:solidFill>
                      <a:srgbClr val="00B050"/>
                    </a:solidFill>
                  </a:rPr>
                  <a:t>/flare</a:t>
                </a:r>
                <a:endParaRPr lang="en-US" sz="1400" b="1" dirty="0">
                  <a:solidFill>
                    <a:srgbClr val="00B050"/>
                  </a:solidFill>
                </a:endParaRPr>
              </a:p>
            </p:txBody>
          </p:sp>
          <p:sp>
            <p:nvSpPr>
              <p:cNvPr id="12" name="Text Box 10"/>
              <p:cNvSpPr txBox="1">
                <a:spLocks noChangeArrowheads="1"/>
              </p:cNvSpPr>
              <p:nvPr/>
            </p:nvSpPr>
            <p:spPr bwMode="auto">
              <a:xfrm>
                <a:off x="5045075" y="3884613"/>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Dark</a:t>
                </a:r>
              </a:p>
            </p:txBody>
          </p:sp>
          <p:sp>
            <p:nvSpPr>
              <p:cNvPr id="13" name="Text Box 11"/>
              <p:cNvSpPr txBox="1">
                <a:spLocks noChangeArrowheads="1"/>
              </p:cNvSpPr>
              <p:nvPr/>
            </p:nvSpPr>
            <p:spPr bwMode="auto">
              <a:xfrm>
                <a:off x="7405688" y="4389438"/>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Dark</a:t>
                </a:r>
              </a:p>
            </p:txBody>
          </p:sp>
          <p:sp>
            <p:nvSpPr>
              <p:cNvPr id="14" name="Text Box 12"/>
              <p:cNvSpPr txBox="1">
                <a:spLocks noChangeArrowheads="1"/>
              </p:cNvSpPr>
              <p:nvPr/>
            </p:nvSpPr>
            <p:spPr bwMode="auto">
              <a:xfrm>
                <a:off x="7438734" y="2311926"/>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A1</a:t>
                </a:r>
                <a:r>
                  <a:rPr lang="en-US" sz="1400" b="1" dirty="0" smtClean="0">
                    <a:solidFill>
                      <a:srgbClr val="00B050"/>
                    </a:solidFill>
                  </a:rPr>
                  <a:t>: </a:t>
                </a:r>
              </a:p>
              <a:p>
                <a:pPr eaLnBrk="1" hangingPunct="1"/>
                <a:r>
                  <a:rPr lang="en-US" sz="1400" b="1" dirty="0" smtClean="0">
                    <a:solidFill>
                      <a:srgbClr val="00B050"/>
                    </a:solidFill>
                  </a:rPr>
                  <a:t>Solar min</a:t>
                </a:r>
                <a:endParaRPr lang="el-GR" sz="1400" b="1" dirty="0">
                  <a:solidFill>
                    <a:srgbClr val="00B050"/>
                  </a:solidFill>
                  <a:cs typeface="Arial" charset="0"/>
                </a:endParaRPr>
              </a:p>
            </p:txBody>
          </p:sp>
          <p:sp>
            <p:nvSpPr>
              <p:cNvPr id="15" name="Text Box 13"/>
              <p:cNvSpPr txBox="1">
                <a:spLocks noChangeArrowheads="1"/>
              </p:cNvSpPr>
              <p:nvPr/>
            </p:nvSpPr>
            <p:spPr bwMode="auto">
              <a:xfrm>
                <a:off x="4841360" y="3119767"/>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B1</a:t>
                </a:r>
                <a:r>
                  <a:rPr lang="en-US" sz="1400" b="1" dirty="0" smtClean="0">
                    <a:solidFill>
                      <a:srgbClr val="00B050"/>
                    </a:solidFill>
                  </a:rPr>
                  <a:t>: </a:t>
                </a:r>
              </a:p>
              <a:p>
                <a:pPr eaLnBrk="1" hangingPunct="1"/>
                <a:r>
                  <a:rPr lang="en-US" sz="1400" b="1" dirty="0" smtClean="0">
                    <a:solidFill>
                      <a:srgbClr val="00B050"/>
                    </a:solidFill>
                  </a:rPr>
                  <a:t>Solar min</a:t>
                </a:r>
                <a:endParaRPr lang="en-US" sz="1400" b="1" dirty="0">
                  <a:solidFill>
                    <a:srgbClr val="00B050"/>
                  </a:solidFill>
                </a:endParaRPr>
              </a:p>
            </p:txBody>
          </p:sp>
          <p:sp>
            <p:nvSpPr>
              <p:cNvPr id="16" name="Text Box 14"/>
              <p:cNvSpPr txBox="1">
                <a:spLocks noChangeArrowheads="1"/>
              </p:cNvSpPr>
              <p:nvPr/>
            </p:nvSpPr>
            <p:spPr bwMode="auto">
              <a:xfrm>
                <a:off x="7486650" y="3349021"/>
                <a:ext cx="104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B2: </a:t>
                </a:r>
                <a:endParaRPr lang="en-US" sz="1400" b="1" dirty="0" smtClean="0">
                  <a:solidFill>
                    <a:srgbClr val="00B050"/>
                  </a:solidFill>
                </a:endParaRPr>
              </a:p>
              <a:p>
                <a:pPr eaLnBrk="1" hangingPunct="1"/>
                <a:r>
                  <a:rPr lang="en-US" sz="1400" b="1" dirty="0" smtClean="0">
                    <a:solidFill>
                      <a:srgbClr val="00B050"/>
                    </a:solidFill>
                  </a:rPr>
                  <a:t>Solar max</a:t>
                </a:r>
              </a:p>
              <a:p>
                <a:pPr eaLnBrk="1" hangingPunct="1"/>
                <a:r>
                  <a:rPr lang="en-US" sz="1400" b="1" dirty="0" smtClean="0">
                    <a:solidFill>
                      <a:srgbClr val="00B050"/>
                    </a:solidFill>
                  </a:rPr>
                  <a:t>/flare</a:t>
                </a:r>
                <a:endParaRPr lang="en-US" sz="1400" b="1" dirty="0">
                  <a:solidFill>
                    <a:srgbClr val="00B050"/>
                  </a:solidFill>
                  <a:cs typeface="Arial" charset="0"/>
                </a:endParaRPr>
              </a:p>
            </p:txBody>
          </p:sp>
          <p:sp>
            <p:nvSpPr>
              <p:cNvPr id="17" name="Line 17"/>
              <p:cNvSpPr>
                <a:spLocks noChangeShapeType="1"/>
              </p:cNvSpPr>
              <p:nvPr/>
            </p:nvSpPr>
            <p:spPr bwMode="auto">
              <a:xfrm flipV="1">
                <a:off x="5708650" y="2351088"/>
                <a:ext cx="434975" cy="7461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8"/>
              <p:cNvSpPr>
                <a:spLocks noChangeShapeType="1"/>
              </p:cNvSpPr>
              <p:nvPr/>
            </p:nvSpPr>
            <p:spPr bwMode="auto">
              <a:xfrm flipV="1">
                <a:off x="5297488" y="3032125"/>
                <a:ext cx="903287" cy="27463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9"/>
              <p:cNvSpPr>
                <a:spLocks noChangeShapeType="1"/>
              </p:cNvSpPr>
              <p:nvPr/>
            </p:nvSpPr>
            <p:spPr bwMode="auto">
              <a:xfrm flipV="1">
                <a:off x="5403849" y="3809999"/>
                <a:ext cx="785813" cy="10318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0"/>
              <p:cNvSpPr>
                <a:spLocks noChangeShapeType="1"/>
              </p:cNvSpPr>
              <p:nvPr/>
            </p:nvSpPr>
            <p:spPr bwMode="auto">
              <a:xfrm flipH="1" flipV="1">
                <a:off x="7013575" y="3798888"/>
                <a:ext cx="525463" cy="6064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21"/>
              <p:cNvSpPr>
                <a:spLocks noChangeShapeType="1"/>
              </p:cNvSpPr>
              <p:nvPr/>
            </p:nvSpPr>
            <p:spPr bwMode="auto">
              <a:xfrm flipH="1" flipV="1">
                <a:off x="6975475" y="3130550"/>
                <a:ext cx="644525" cy="4857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2"/>
              <p:cNvSpPr>
                <a:spLocks noChangeShapeType="1"/>
              </p:cNvSpPr>
              <p:nvPr/>
            </p:nvSpPr>
            <p:spPr bwMode="auto">
              <a:xfrm flipH="1" flipV="1">
                <a:off x="7035800" y="2317750"/>
                <a:ext cx="571500" cy="61913"/>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837583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7</a:t>
            </a:fld>
            <a:endParaRPr lang="en-US" altLang="en-US"/>
          </a:p>
        </p:txBody>
      </p:sp>
      <p:sp>
        <p:nvSpPr>
          <p:cNvPr id="3" name="Title 2"/>
          <p:cNvSpPr>
            <a:spLocks noGrp="1"/>
          </p:cNvSpPr>
          <p:nvPr>
            <p:ph type="title" idx="4294967295"/>
          </p:nvPr>
        </p:nvSpPr>
        <p:spPr>
          <a:xfrm>
            <a:off x="0" y="46038"/>
            <a:ext cx="9144000" cy="1143000"/>
          </a:xfrm>
          <a:prstGeom prst="rect">
            <a:avLst/>
          </a:prstGeom>
        </p:spPr>
        <p:txBody>
          <a:bodyPr/>
          <a:lstStyle/>
          <a:p>
            <a:r>
              <a:rPr lang="en-US" dirty="0" smtClean="0"/>
              <a:t>SWPC Radio Blackout Warnings</a:t>
            </a:r>
            <a:endParaRPr lang="en-US" sz="2800" b="1" dirty="0">
              <a:cs typeface="Arial" pitchFamily="34" charset="0"/>
            </a:endParaRPr>
          </a:p>
        </p:txBody>
      </p:sp>
      <p:sp>
        <p:nvSpPr>
          <p:cNvPr id="9" name="TextBox 8"/>
          <p:cNvSpPr txBox="1"/>
          <p:nvPr/>
        </p:nvSpPr>
        <p:spPr>
          <a:xfrm>
            <a:off x="6239623" y="1011871"/>
            <a:ext cx="2599576" cy="646331"/>
          </a:xfrm>
          <a:prstGeom prst="rect">
            <a:avLst/>
          </a:prstGeom>
          <a:noFill/>
          <a:ln>
            <a:noFill/>
          </a:ln>
        </p:spPr>
        <p:txBody>
          <a:bodyPr wrap="square" rtlCol="0">
            <a:spAutoFit/>
          </a:bodyPr>
          <a:lstStyle/>
          <a:p>
            <a:r>
              <a:rPr lang="en-US" dirty="0" smtClean="0">
                <a:solidFill>
                  <a:srgbClr val="FFFF00"/>
                </a:solidFill>
              </a:rPr>
              <a:t>flare index from 1-minute averaged XRS-B1</a:t>
            </a:r>
            <a:endParaRPr lang="en-US" dirty="0">
              <a:solidFill>
                <a:srgbClr val="FFFF00"/>
              </a:solidFill>
            </a:endParaRPr>
          </a:p>
        </p:txBody>
      </p:sp>
      <p:cxnSp>
        <p:nvCxnSpPr>
          <p:cNvPr id="31" name="Straight Arrow Connector 30"/>
          <p:cNvCxnSpPr/>
          <p:nvPr/>
        </p:nvCxnSpPr>
        <p:spPr>
          <a:xfrm>
            <a:off x="7234335" y="1706235"/>
            <a:ext cx="3232" cy="225201"/>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3"/>
          <a:srcRect l="6225" t="16397" r="7449" b="33156"/>
          <a:stretch/>
        </p:blipFill>
        <p:spPr>
          <a:xfrm>
            <a:off x="33809" y="1931436"/>
            <a:ext cx="8988893" cy="3396343"/>
          </a:xfrm>
          <a:prstGeom prst="rect">
            <a:avLst/>
          </a:prstGeom>
        </p:spPr>
      </p:pic>
    </p:spTree>
    <p:extLst>
      <p:ext uri="{BB962C8B-B14F-4D97-AF65-F5344CB8AC3E}">
        <p14:creationId xmlns:p14="http://schemas.microsoft.com/office/powerpoint/2010/main" val="1685768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8</a:t>
            </a:fld>
            <a:endParaRPr lang="en-US" altLang="en-US"/>
          </a:p>
        </p:txBody>
      </p:sp>
      <p:sp>
        <p:nvSpPr>
          <p:cNvPr id="12" name="Title 1"/>
          <p:cNvSpPr txBox="1">
            <a:spLocks/>
          </p:cNvSpPr>
          <p:nvPr/>
        </p:nvSpPr>
        <p:spPr bwMode="auto">
          <a:xfrm>
            <a:off x="722313" y="4406900"/>
            <a:ext cx="7772400"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Review of Beta Maturity </a:t>
            </a:r>
          </a:p>
        </p:txBody>
      </p:sp>
    </p:spTree>
    <p:extLst>
      <p:ext uri="{BB962C8B-B14F-4D97-AF65-F5344CB8AC3E}">
        <p14:creationId xmlns:p14="http://schemas.microsoft.com/office/powerpoint/2010/main" val="84350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5ADB79-25D6-47C0-AB51-22A13A0BBB50}" type="slidenum">
              <a:rPr lang="en-US" altLang="en-US" smtClean="0"/>
              <a:pPr/>
              <a:t>9</a:t>
            </a:fld>
            <a:endParaRPr lang="en-US" altLang="en-US"/>
          </a:p>
        </p:txBody>
      </p:sp>
      <p:sp>
        <p:nvSpPr>
          <p:cNvPr id="9" name="Title 1"/>
          <p:cNvSpPr txBox="1">
            <a:spLocks/>
          </p:cNvSpPr>
          <p:nvPr/>
        </p:nvSpPr>
        <p:spPr bwMode="auto">
          <a:xfrm>
            <a:off x="477538" y="193040"/>
            <a:ext cx="8229600" cy="8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a:ea typeface="MS PGothic" panose="020B0600070205080204" pitchFamily="34" charset="-128"/>
                <a:cs typeface="+mj-cs"/>
              </a:rPr>
              <a:t>XRS-related GPA Issues at Beta</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000" dirty="0" smtClean="0">
                <a:solidFill>
                  <a:schemeClr val="tx1"/>
                </a:solidFill>
                <a:latin typeface="Calibri"/>
              </a:rPr>
              <a:t>12 ADRs to be resolved prior to XRS Provisional Status</a:t>
            </a:r>
            <a:r>
              <a:rPr kumimoji="0" lang="en-US" sz="2000" b="0" i="0" u="none" strike="noStrike" kern="1200" cap="none" spc="0" normalizeH="0" baseline="0" noProof="0" dirty="0" smtClean="0">
                <a:ln>
                  <a:noFill/>
                </a:ln>
                <a:solidFill>
                  <a:srgbClr val="1F497D">
                    <a:lumMod val="40000"/>
                    <a:lumOff val="60000"/>
                  </a:srgbClr>
                </a:solidFill>
                <a:effectLst/>
                <a:uLnTx/>
                <a:uFillTx/>
                <a:latin typeface="Calibri"/>
              </a:rPr>
              <a:t> </a:t>
            </a:r>
            <a:endParaRPr kumimoji="0" lang="en-US" sz="2000" b="0" i="0" u="none" strike="noStrike" kern="1200" cap="none" spc="0" normalizeH="0" baseline="0" noProof="0" dirty="0">
              <a:ln>
                <a:noFill/>
              </a:ln>
              <a:solidFill>
                <a:sysClr val="window" lastClr="FFFFFF"/>
              </a:solidFill>
              <a:effectLst/>
              <a:uLnTx/>
              <a:uFillTx/>
              <a:latin typeface="Calibri"/>
            </a:endParaRPr>
          </a:p>
        </p:txBody>
      </p:sp>
      <p:graphicFrame>
        <p:nvGraphicFramePr>
          <p:cNvPr id="10" name="Content Placeholder 5"/>
          <p:cNvGraphicFramePr>
            <a:graphicFrameLocks/>
          </p:cNvGraphicFramePr>
          <p:nvPr>
            <p:extLst>
              <p:ext uri="{D42A27DB-BD31-4B8C-83A1-F6EECF244321}">
                <p14:modId xmlns:p14="http://schemas.microsoft.com/office/powerpoint/2010/main" val="1649735560"/>
              </p:ext>
            </p:extLst>
          </p:nvPr>
        </p:nvGraphicFramePr>
        <p:xfrm>
          <a:off x="330200" y="1321265"/>
          <a:ext cx="8524276" cy="4785360"/>
        </p:xfrm>
        <a:graphic>
          <a:graphicData uri="http://schemas.openxmlformats.org/drawingml/2006/table">
            <a:tbl>
              <a:tblPr firstRow="1" bandRow="1"/>
              <a:tblGrid>
                <a:gridCol w="554557"/>
                <a:gridCol w="3286027"/>
                <a:gridCol w="391885"/>
                <a:gridCol w="2926873"/>
                <a:gridCol w="1364934"/>
              </a:tblGrid>
              <a:tr h="292684">
                <a:tc>
                  <a:txBody>
                    <a:bodyPr/>
                    <a:lstStyle/>
                    <a:p>
                      <a:pPr algn="ctr"/>
                      <a:r>
                        <a:rPr lang="en-US" sz="1600" dirty="0" smtClean="0"/>
                        <a:t>ADR</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Issue</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Completed</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smtClean="0"/>
                        <a:t>Delivery date</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92684">
                <a:tc>
                  <a:txBody>
                    <a:bodyPr/>
                    <a:lstStyle/>
                    <a:p>
                      <a:r>
                        <a:rPr lang="en-US" sz="1600" dirty="0" smtClean="0">
                          <a:solidFill>
                            <a:schemeClr val="bg1"/>
                          </a:solidFill>
                        </a:rPr>
                        <a:t>590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EXIS roll angle, time variable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07.00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228</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baseline="0" dirty="0" smtClean="0">
                          <a:solidFill>
                            <a:schemeClr val="bg1"/>
                          </a:solidFill>
                        </a:rPr>
                        <a:t>Wrong times in file names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dirty="0" smtClean="0"/>
                        <a:t>DO 07.01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r>
                        <a:rPr lang="en-US" sz="1600" dirty="0" smtClean="0">
                          <a:solidFill>
                            <a:schemeClr val="bg1"/>
                          </a:solidFill>
                        </a:rPr>
                        <a:t>267</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identify LUTS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07.00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r>
                        <a:rPr lang="en-US" sz="1600" dirty="0" smtClean="0">
                          <a:solidFill>
                            <a:schemeClr val="bg1"/>
                          </a:solidFill>
                        </a:rPr>
                        <a:t>536</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underuse of SPS angles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yes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07.01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589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EXIS Rev G LUTs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07.00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r>
                        <a:rPr lang="en-US" sz="1600" dirty="0" smtClean="0">
                          <a:solidFill>
                            <a:schemeClr val="bg1"/>
                          </a:solidFill>
                        </a:rPr>
                        <a:t>176</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XRS time stamps 'center' time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07.00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r>
                        <a:rPr lang="en-US" sz="1600" dirty="0" smtClean="0">
                          <a:solidFill>
                            <a:schemeClr val="bg1"/>
                          </a:solidFill>
                        </a:rPr>
                        <a:t>625</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roll angle time variable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07.00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r>
                        <a:rPr lang="en-US" sz="1600" dirty="0" smtClean="0">
                          <a:solidFill>
                            <a:schemeClr val="bg1"/>
                          </a:solidFill>
                        </a:rPr>
                        <a:t>397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kern="1200" dirty="0" smtClean="0">
                          <a:solidFill>
                            <a:schemeClr val="bg1"/>
                          </a:solidFill>
                          <a:effectLst/>
                          <a:latin typeface="+mn-lt"/>
                          <a:ea typeface="+mn-ea"/>
                          <a:cs typeface="+mn-cs"/>
                        </a:rPr>
                        <a:t>percent_uncorrectable_L0_errors &lt; 0</a:t>
                      </a:r>
                      <a:endParaRPr lang="en-US" sz="1600" dirty="0" smtClean="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ctr">
                        <a:buFontTx/>
                        <a:buNone/>
                      </a:pPr>
                      <a:r>
                        <a:rPr lang="en-US" sz="1600" dirty="0" smtClean="0">
                          <a:solidFill>
                            <a:schemeClr val="bg1"/>
                          </a:solidFill>
                        </a:rPr>
                        <a:t>required for XRS full validation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(Needs NCEI</a:t>
                      </a:r>
                      <a:r>
                        <a:rPr lang="en-US" sz="1200" baseline="0" dirty="0" smtClean="0">
                          <a:solidFill>
                            <a:schemeClr val="bg1"/>
                          </a:solidFill>
                        </a:rPr>
                        <a:t> </a:t>
                      </a:r>
                      <a:r>
                        <a:rPr lang="en-US" sz="1200" dirty="0" smtClean="0">
                          <a:solidFill>
                            <a:schemeClr val="bg1"/>
                          </a:solidFill>
                        </a:rPr>
                        <a:t>verification to close.)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DO 06.03</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r>
                        <a:rPr lang="en-US" sz="1600" dirty="0" smtClean="0">
                          <a:solidFill>
                            <a:schemeClr val="bg1"/>
                          </a:solidFill>
                        </a:rPr>
                        <a:t>510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err="1" smtClean="0">
                          <a:solidFill>
                            <a:schemeClr val="bg1"/>
                          </a:solidFill>
                        </a:rPr>
                        <a:t>SWx</a:t>
                      </a:r>
                      <a:r>
                        <a:rPr lang="en-US" sz="1600" dirty="0" smtClean="0">
                          <a:solidFill>
                            <a:schemeClr val="bg1"/>
                          </a:solidFill>
                        </a:rPr>
                        <a:t> data slowdown (all instruments)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required after XRS full validation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DO 07.00/ </a:t>
                      </a:r>
                    </a:p>
                    <a:p>
                      <a:pPr algn="ctr"/>
                      <a:r>
                        <a:rPr lang="en-US" sz="1600" dirty="0" smtClean="0">
                          <a:solidFill>
                            <a:schemeClr val="bg1"/>
                          </a:solidFill>
                        </a:rPr>
                        <a:t>in work</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517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Small but routine L1b gaps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06.03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612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kern="1200" dirty="0" err="1" smtClean="0">
                          <a:solidFill>
                            <a:schemeClr val="bg1"/>
                          </a:solidFill>
                          <a:effectLst/>
                          <a:latin typeface="+mn-lt"/>
                          <a:ea typeface="+mn-ea"/>
                          <a:cs typeface="+mn-cs"/>
                        </a:rPr>
                        <a:t>alg_container</a:t>
                      </a:r>
                      <a:r>
                        <a:rPr lang="en-US" sz="1600" kern="1200" dirty="0" smtClean="0">
                          <a:solidFill>
                            <a:schemeClr val="bg1"/>
                          </a:solidFill>
                          <a:effectLst/>
                          <a:latin typeface="+mn-lt"/>
                          <a:ea typeface="+mn-ea"/>
                          <a:cs typeface="+mn-cs"/>
                        </a:rPr>
                        <a:t> to 'not in use'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required for XRS full validation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08.01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926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670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XRS lunar transit flag not set</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ctr">
                        <a:buFontTx/>
                        <a:buNone/>
                      </a:pPr>
                      <a:r>
                        <a:rPr lang="en-US" sz="1600" dirty="0" smtClean="0">
                          <a:solidFill>
                            <a:schemeClr val="bg1"/>
                          </a:solidFill>
                        </a:rPr>
                        <a:t>yes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MM 08.00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11" name="TextBox 10"/>
          <p:cNvSpPr txBox="1"/>
          <p:nvPr/>
        </p:nvSpPr>
        <p:spPr>
          <a:xfrm>
            <a:off x="0" y="6364867"/>
            <a:ext cx="28071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 </a:t>
            </a:r>
            <a:r>
              <a:rPr kumimoji="0" lang="en-US" sz="1600" b="0" i="0" u="none" strike="noStrike" kern="0" cap="none" spc="0" normalizeH="0" baseline="0" noProof="0" dirty="0" smtClean="0">
                <a:ln>
                  <a:noFill/>
                </a:ln>
                <a:solidFill>
                  <a:prstClr val="white"/>
                </a:solidFill>
                <a:effectLst/>
                <a:uLnTx/>
                <a:uFillTx/>
              </a:rPr>
              <a:t>Impact on Provisional status:</a:t>
            </a:r>
          </a:p>
        </p:txBody>
      </p:sp>
      <p:grpSp>
        <p:nvGrpSpPr>
          <p:cNvPr id="12" name="Group 11"/>
          <p:cNvGrpSpPr/>
          <p:nvPr/>
        </p:nvGrpSpPr>
        <p:grpSpPr>
          <a:xfrm>
            <a:off x="2857890" y="6361163"/>
            <a:ext cx="5491174" cy="373036"/>
            <a:chOff x="288749" y="6368932"/>
            <a:chExt cx="5491174" cy="373036"/>
          </a:xfrm>
        </p:grpSpPr>
        <p:sp>
          <p:nvSpPr>
            <p:cNvPr id="14" name="TextBox 13"/>
            <p:cNvSpPr txBox="1"/>
            <p:nvPr/>
          </p:nvSpPr>
          <p:spPr>
            <a:xfrm>
              <a:off x="288749" y="6368932"/>
              <a:ext cx="1872754" cy="369332"/>
            </a:xfrm>
            <a:prstGeom prst="rect">
              <a:avLst/>
            </a:prstGeom>
            <a:solidFill>
              <a:srgbClr val="00B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Minor Impact</a:t>
              </a:r>
            </a:p>
          </p:txBody>
        </p:sp>
        <p:sp>
          <p:nvSpPr>
            <p:cNvPr id="16" name="TextBox 15"/>
            <p:cNvSpPr txBox="1"/>
            <p:nvPr/>
          </p:nvSpPr>
          <p:spPr>
            <a:xfrm>
              <a:off x="2164079" y="6368932"/>
              <a:ext cx="1859574" cy="369332"/>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Moderate Impact</a:t>
              </a:r>
            </a:p>
          </p:txBody>
        </p:sp>
        <p:sp>
          <p:nvSpPr>
            <p:cNvPr id="20" name="TextBox 19"/>
            <p:cNvSpPr txBox="1"/>
            <p:nvPr/>
          </p:nvSpPr>
          <p:spPr>
            <a:xfrm>
              <a:off x="4026229" y="6372636"/>
              <a:ext cx="1753694" cy="369332"/>
            </a:xfrm>
            <a:prstGeom prst="rect">
              <a:avLst/>
            </a:prstGeom>
            <a:solidFill>
              <a:srgbClr val="FF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Major Impact</a:t>
              </a:r>
            </a:p>
          </p:txBody>
        </p:sp>
      </p:grpSp>
    </p:spTree>
    <p:extLst>
      <p:ext uri="{BB962C8B-B14F-4D97-AF65-F5344CB8AC3E}">
        <p14:creationId xmlns:p14="http://schemas.microsoft.com/office/powerpoint/2010/main" val="38182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Presentation2_NoUpdate</Template>
  <TotalTime>70531</TotalTime>
  <Words>4966</Words>
  <Application>Microsoft Office PowerPoint</Application>
  <PresentationFormat>On-screen Show (4:3)</PresentationFormat>
  <Paragraphs>974</Paragraphs>
  <Slides>56</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MS Gothic</vt:lpstr>
      <vt:lpstr>ＭＳ Ｐゴシック</vt:lpstr>
      <vt:lpstr>ＭＳ Ｐゴシック</vt:lpstr>
      <vt:lpstr>Arial</vt:lpstr>
      <vt:lpstr>Calibri</vt:lpstr>
      <vt:lpstr>Cambria Math</vt:lpstr>
      <vt:lpstr>Lao UI</vt:lpstr>
      <vt:lpstr>Mangal</vt:lpstr>
      <vt:lpstr>Symbol</vt:lpstr>
      <vt:lpstr>Times New Roman</vt:lpstr>
      <vt:lpstr>Wingdings</vt:lpstr>
      <vt:lpstr>Custom Design</vt:lpstr>
      <vt:lpstr>PowerPoint Presentation</vt:lpstr>
      <vt:lpstr>Outline</vt:lpstr>
      <vt:lpstr>Quick Summary</vt:lpstr>
      <vt:lpstr>PowerPoint Presentation</vt:lpstr>
      <vt:lpstr>EUV and X-Ray Irradiance Sensors (EXIS)</vt:lpstr>
      <vt:lpstr>X-Ray Sensor (XRS)</vt:lpstr>
      <vt:lpstr>SWPC Radio Blackout Warnings</vt:lpstr>
      <vt:lpstr>PowerPoint Presentation</vt:lpstr>
      <vt:lpstr>PowerPoint Presentation</vt:lpstr>
      <vt:lpstr>PowerPoint Presentation</vt:lpstr>
      <vt:lpstr>PowerPoint Presentation</vt:lpstr>
      <vt:lpstr>GPA Issues for Provisional Validation</vt:lpstr>
      <vt:lpstr>PowerPoint Presentation</vt:lpstr>
      <vt:lpstr>#8: XRS B1-B2 Crossover Threshold (1/3)</vt:lpstr>
      <vt:lpstr>#8: XRS B1-B2 Crossover Threshold (2/3)</vt:lpstr>
      <vt:lpstr>#8: XRS B1-B2 Crossover Threshold (3/3)</vt:lpstr>
      <vt:lpstr>#9: XRS A1-A2 Crossover Threshold (1/2)</vt:lpstr>
      <vt:lpstr>#9: XRS A1-A2 Crossover Threshold (1/2)</vt:lpstr>
      <vt:lpstr>#10: XRS Ratio – Threshold Assessment </vt:lpstr>
      <vt:lpstr>#11: NOAA XRS Scaling Factors</vt:lpstr>
      <vt:lpstr>#12: XRS L1b Uncertainties (1/3) </vt:lpstr>
      <vt:lpstr>#12: XRS L1b Uncertainties (2/3)</vt:lpstr>
      <vt:lpstr>#12: XRS L1b Uncertainties (3/3)</vt:lpstr>
      <vt:lpstr>#13: XRS Flare Location Comparison</vt:lpstr>
      <vt:lpstr>#14: Inter-Satellite Comparisons (1/4)</vt:lpstr>
      <vt:lpstr>#14: Inter-Satellite Comparisons (2/4)</vt:lpstr>
      <vt:lpstr>#14: Inter-Satellite Comparisons (3/4)</vt:lpstr>
      <vt:lpstr>#14: Inter-Satellite Comparisons (4/4)</vt:lpstr>
      <vt:lpstr>Instrument Issue: B1 Dark Counts</vt:lpstr>
      <vt:lpstr>Instrument Issue: Electron Contamination (1/2)</vt:lpstr>
      <vt:lpstr>Instrument Issue: Electron Contamination (2/2)</vt:lpstr>
      <vt:lpstr>PowerPoint Presentation</vt:lpstr>
      <vt:lpstr>Performance Baseline</vt:lpstr>
      <vt:lpstr>Performance Baseline</vt:lpstr>
      <vt:lpstr>Uncertainty for XRS-A1 and -B1  (for MRD 2037, 2041) </vt:lpstr>
      <vt:lpstr>Percent precision for XRS-A1 and -B1   (for MRD 2041) </vt:lpstr>
      <vt:lpstr>Stability of GOES-16 relative to GOES-15 (for MRD 2042) </vt:lpstr>
      <vt:lpstr>GOES-17 Waiver</vt:lpstr>
      <vt:lpstr>Roll Angle Error (Needed for L2 flare location) </vt:lpstr>
      <vt:lpstr>PowerPoint Presentation</vt:lpstr>
      <vt:lpstr>Remaining XRS GPA Issues</vt:lpstr>
      <vt:lpstr>Remaining Instrument XRS Issues</vt:lpstr>
      <vt:lpstr>Instrument Issue: Dark Radiation Coefficients</vt:lpstr>
      <vt:lpstr>PowerPoint Presentation</vt:lpstr>
      <vt:lpstr>Provisional Maturity Definition</vt:lpstr>
      <vt:lpstr>Provisional Validation (1/2)</vt:lpstr>
      <vt:lpstr>Provisional Validation (2/2)</vt:lpstr>
      <vt:lpstr>Summary and Recommendations</vt:lpstr>
      <vt:lpstr>PowerPoint Presentation</vt:lpstr>
      <vt:lpstr>Path to Full Validation</vt:lpstr>
      <vt:lpstr>Risks for Full Validation Status</vt:lpstr>
      <vt:lpstr>PowerPoint Presentation</vt:lpstr>
      <vt:lpstr>EXIS Calibrations</vt:lpstr>
      <vt:lpstr>XRS LUTs</vt:lpstr>
      <vt:lpstr>Stability of GOES-16 relative to GOES-15 (for MRD 2042) </vt:lpstr>
      <vt:lpstr>XRS-B fluxes used for  #10: XRS Ratio – Threshold Assessment</vt:lpstr>
    </vt:vector>
  </TitlesOfParts>
  <Company>GOES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PS-PVR Template</dc:title>
  <dc:creator>Fulbright, Jon P. (GSFC-416.0)[COLUMBUS TECHNOLOGIES AND SERVICES INC]</dc:creator>
  <cp:lastModifiedBy>J Machol</cp:lastModifiedBy>
  <cp:revision>1688</cp:revision>
  <cp:lastPrinted>2018-05-15T16:54:19Z</cp:lastPrinted>
  <dcterms:created xsi:type="dcterms:W3CDTF">2017-01-06T19:04:27Z</dcterms:created>
  <dcterms:modified xsi:type="dcterms:W3CDTF">2019-05-15T16:55:19Z</dcterms:modified>
</cp:coreProperties>
</file>